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432" r:id="rId2"/>
    <p:sldId id="332" r:id="rId3"/>
    <p:sldId id="265" r:id="rId4"/>
    <p:sldId id="260" r:id="rId5"/>
    <p:sldId id="261" r:id="rId6"/>
    <p:sldId id="825" r:id="rId7"/>
    <p:sldId id="1124" r:id="rId8"/>
    <p:sldId id="334" r:id="rId9"/>
    <p:sldId id="417" r:id="rId10"/>
    <p:sldId id="430" r:id="rId11"/>
    <p:sldId id="431" r:id="rId12"/>
    <p:sldId id="719" r:id="rId13"/>
    <p:sldId id="1051" r:id="rId14"/>
    <p:sldId id="730" r:id="rId15"/>
    <p:sldId id="1046" r:id="rId16"/>
    <p:sldId id="1052" r:id="rId17"/>
    <p:sldId id="1053" r:id="rId18"/>
    <p:sldId id="1054" r:id="rId19"/>
    <p:sldId id="1055" r:id="rId20"/>
    <p:sldId id="1056" r:id="rId21"/>
    <p:sldId id="1057" r:id="rId22"/>
    <p:sldId id="1058" r:id="rId23"/>
    <p:sldId id="1059" r:id="rId24"/>
    <p:sldId id="1060" r:id="rId25"/>
    <p:sldId id="1061" r:id="rId26"/>
    <p:sldId id="1062" r:id="rId27"/>
    <p:sldId id="1063" r:id="rId28"/>
    <p:sldId id="1064" r:id="rId29"/>
    <p:sldId id="1065" r:id="rId30"/>
    <p:sldId id="1066" r:id="rId31"/>
    <p:sldId id="1067" r:id="rId32"/>
    <p:sldId id="1068" r:id="rId33"/>
    <p:sldId id="1069" r:id="rId34"/>
    <p:sldId id="1070" r:id="rId35"/>
    <p:sldId id="1071" r:id="rId36"/>
    <p:sldId id="1072" r:id="rId37"/>
    <p:sldId id="1073" r:id="rId38"/>
    <p:sldId id="1074" r:id="rId39"/>
    <p:sldId id="1075" r:id="rId40"/>
    <p:sldId id="1076" r:id="rId41"/>
    <p:sldId id="1077" r:id="rId42"/>
    <p:sldId id="1078" r:id="rId43"/>
    <p:sldId id="1079" r:id="rId44"/>
    <p:sldId id="1080" r:id="rId45"/>
    <p:sldId id="1081" r:id="rId46"/>
    <p:sldId id="1082" r:id="rId47"/>
    <p:sldId id="1083" r:id="rId48"/>
    <p:sldId id="1084" r:id="rId49"/>
    <p:sldId id="1086" r:id="rId50"/>
    <p:sldId id="1085" r:id="rId51"/>
    <p:sldId id="1087" r:id="rId52"/>
    <p:sldId id="1088" r:id="rId53"/>
    <p:sldId id="1089" r:id="rId54"/>
    <p:sldId id="1090" r:id="rId55"/>
    <p:sldId id="1091" r:id="rId56"/>
    <p:sldId id="1092" r:id="rId57"/>
    <p:sldId id="1093" r:id="rId58"/>
    <p:sldId id="1094" r:id="rId59"/>
    <p:sldId id="1095" r:id="rId60"/>
    <p:sldId id="1096" r:id="rId61"/>
    <p:sldId id="1097" r:id="rId62"/>
    <p:sldId id="1098" r:id="rId63"/>
    <p:sldId id="1099" r:id="rId64"/>
    <p:sldId id="1100" r:id="rId65"/>
    <p:sldId id="1101" r:id="rId66"/>
    <p:sldId id="1102" r:id="rId67"/>
    <p:sldId id="1103" r:id="rId68"/>
    <p:sldId id="1104" r:id="rId69"/>
    <p:sldId id="1105" r:id="rId70"/>
    <p:sldId id="1106" r:id="rId71"/>
    <p:sldId id="1107" r:id="rId72"/>
    <p:sldId id="1108" r:id="rId73"/>
    <p:sldId id="1109" r:id="rId74"/>
    <p:sldId id="1110" r:id="rId75"/>
    <p:sldId id="1111" r:id="rId76"/>
    <p:sldId id="1112" r:id="rId77"/>
    <p:sldId id="1113" r:id="rId78"/>
    <p:sldId id="1114" r:id="rId79"/>
    <p:sldId id="795" r:id="rId80"/>
    <p:sldId id="925" r:id="rId81"/>
    <p:sldId id="1050" r:id="rId82"/>
    <p:sldId id="1123" r:id="rId83"/>
    <p:sldId id="1122" r:id="rId84"/>
    <p:sldId id="1121" r:id="rId85"/>
    <p:sldId id="1120" r:id="rId86"/>
    <p:sldId id="1119" r:id="rId87"/>
    <p:sldId id="1118" r:id="rId88"/>
    <p:sldId id="1117" r:id="rId89"/>
    <p:sldId id="1116" r:id="rId90"/>
    <p:sldId id="1115" r:id="rId91"/>
    <p:sldId id="1008" r:id="rId92"/>
  </p:sldIdLst>
  <p:sldSz cx="6858000" cy="9906000" type="A4"/>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2838BEF-8BB2-4498-84A7-C5851F593DF1}" styleName="Estilo Médio 4 - Ênfas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A488322-F2BA-4B5B-9748-0D474271808F}" styleName="Estilo Médio 3 - Ênfas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5503" autoAdjust="0"/>
  </p:normalViewPr>
  <p:slideViewPr>
    <p:cSldViewPr>
      <p:cViewPr varScale="1">
        <p:scale>
          <a:sx n="71" d="100"/>
          <a:sy n="71" d="100"/>
        </p:scale>
        <p:origin x="322" y="82"/>
      </p:cViewPr>
      <p:guideLst>
        <p:guide orient="horz" pos="312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Símbolos utilizados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Neste conteúdo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7F0454C2-75CD-474A-B764-83893524863F}" type="presOf" srcId="{1BBA2A66-B48B-47F8-AC9A-FEDAC4AB3E0A}" destId="{3C0ED75A-A021-4542-B6B5-5DFD76A6914B}" srcOrd="0" destOrd="0" presId="urn:microsoft.com/office/officeart/2005/8/layout/vList2"/>
    <dgm:cxn modelId="{A30BCD57-1882-4725-890E-F77039297474}" type="presOf" srcId="{E8410AD7-19DE-4F08-BB13-EA41E12790CF}" destId="{EB347714-FF18-405B-AE05-B4F9A4050DCA}"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D006E179-9777-4B81-9D89-5ECD46BEF44F}" type="presOf" srcId="{5C25F760-6E7D-4397-8CC9-960701F6FE08}" destId="{4931F37B-104A-4A59-90FE-C5DA76E085D6}" srcOrd="0" destOrd="0" presId="urn:microsoft.com/office/officeart/2005/8/layout/vList2"/>
    <dgm:cxn modelId="{7271373D-0DC5-4C23-ABF9-8DE241102101}" type="presParOf" srcId="{3C0ED75A-A021-4542-B6B5-5DFD76A6914B}" destId="{EB347714-FF18-405B-AE05-B4F9A4050DCA}" srcOrd="0" destOrd="0" presId="urn:microsoft.com/office/officeart/2005/8/layout/vList2"/>
    <dgm:cxn modelId="{4D3CC6A2-BF30-47A4-9F5A-71E16CB9332D}"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Referências Bibliográficas</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B4D4BCB3-B1C6-43E4-A6F5-99825AA51DAA}" type="presOf" srcId="{5C25F760-6E7D-4397-8CC9-960701F6FE08}" destId="{4931F37B-104A-4A59-90FE-C5DA76E085D6}" srcOrd="0" destOrd="0" presId="urn:microsoft.com/office/officeart/2005/8/layout/vList2"/>
    <dgm:cxn modelId="{404801BD-0228-4CEE-AD68-B25CA8CB2425}" type="presOf" srcId="{E8410AD7-19DE-4F08-BB13-EA41E12790CF}" destId="{EB347714-FF18-405B-AE05-B4F9A4050DCA}" srcOrd="0" destOrd="0" presId="urn:microsoft.com/office/officeart/2005/8/layout/vList2"/>
    <dgm:cxn modelId="{BB13FDB0-320F-40D0-B15D-2C4525DDE541}" type="presOf" srcId="{1BBA2A66-B48B-47F8-AC9A-FEDAC4AB3E0A}" destId="{3C0ED75A-A021-4542-B6B5-5DFD76A6914B}" srcOrd="0" destOrd="0" presId="urn:microsoft.com/office/officeart/2005/8/layout/vList2"/>
    <dgm:cxn modelId="{B24FBB25-E198-432D-B461-1F4F90E8A57C}" type="presParOf" srcId="{3C0ED75A-A021-4542-B6B5-5DFD76A6914B}" destId="{EB347714-FF18-405B-AE05-B4F9A4050DCA}" srcOrd="0" destOrd="0" presId="urn:microsoft.com/office/officeart/2005/8/layout/vList2"/>
    <dgm:cxn modelId="{C66FEE1F-FF59-438B-9C22-819893110204}"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Construção do conhecimento</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Introdução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AEA9B03C-14C7-464B-9ADB-98780ECAC6CC}" srcId="{E8410AD7-19DE-4F08-BB13-EA41E12790CF}" destId="{5C25F760-6E7D-4397-8CC9-960701F6FE08}" srcOrd="0" destOrd="0" parTransId="{CB4A744D-2396-417C-9483-7997D918C221}" sibTransId="{56221339-F28B-4B7A-AA44-8BCEFDD7E1D7}"/>
    <dgm:cxn modelId="{9360B3D6-9984-49C3-80FA-A93FB8C5B52A}" type="presOf" srcId="{E8410AD7-19DE-4F08-BB13-EA41E12790CF}" destId="{EB347714-FF18-405B-AE05-B4F9A4050DCA}" srcOrd="0" destOrd="0" presId="urn:microsoft.com/office/officeart/2005/8/layout/vList2"/>
    <dgm:cxn modelId="{A302D611-A05F-4AB9-977A-C53FF18C8868}" type="presOf" srcId="{1BBA2A66-B48B-47F8-AC9A-FEDAC4AB3E0A}" destId="{3C0ED75A-A021-4542-B6B5-5DFD76A6914B}" srcOrd="0" destOrd="0" presId="urn:microsoft.com/office/officeart/2005/8/layout/vList2"/>
    <dgm:cxn modelId="{7E620863-F719-4652-B595-5FF64C30F6D2}" type="presOf" srcId="{5C25F760-6E7D-4397-8CC9-960701F6FE08}" destId="{4931F37B-104A-4A59-90FE-C5DA76E085D6}" srcOrd="0" destOrd="0" presId="urn:microsoft.com/office/officeart/2005/8/layout/vList2"/>
    <dgm:cxn modelId="{F94831B5-F150-4150-BC2D-ADB6C550C845}" type="presParOf" srcId="{3C0ED75A-A021-4542-B6B5-5DFD76A6914B}" destId="{EB347714-FF18-405B-AE05-B4F9A4050DCA}" srcOrd="0" destOrd="0" presId="urn:microsoft.com/office/officeart/2005/8/layout/vList2"/>
    <dgm:cxn modelId="{A0C706D8-6268-413F-BF37-B095012C0A6C}"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BA2A66-B48B-47F8-AC9A-FEDAC4AB3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8410AD7-19DE-4F08-BB13-EA41E12790CF}">
      <dgm:prSet phldrT="[Texto]"/>
      <dgm:spPr/>
      <dgm:t>
        <a:bodyPr/>
        <a:lstStyle/>
        <a:p>
          <a:r>
            <a:rPr lang="pt-BR" dirty="0" smtClean="0"/>
            <a:t>Construção do conhecimento</a:t>
          </a:r>
          <a:endParaRPr lang="pt-BR" dirty="0"/>
        </a:p>
      </dgm:t>
    </dgm:pt>
    <dgm:pt modelId="{E10FB0E1-D241-49F3-9520-A9B0859D9E69}" type="parTrans" cxnId="{76330170-7E60-4792-B079-1C499FAD9DAA}">
      <dgm:prSet/>
      <dgm:spPr/>
      <dgm:t>
        <a:bodyPr/>
        <a:lstStyle/>
        <a:p>
          <a:endParaRPr lang="pt-BR"/>
        </a:p>
      </dgm:t>
    </dgm:pt>
    <dgm:pt modelId="{01AD7CCA-B216-40D0-A36B-6EADA716E9AF}" type="sibTrans" cxnId="{76330170-7E60-4792-B079-1C499FAD9DAA}">
      <dgm:prSet/>
      <dgm:spPr/>
      <dgm:t>
        <a:bodyPr/>
        <a:lstStyle/>
        <a:p>
          <a:endParaRPr lang="pt-BR"/>
        </a:p>
      </dgm:t>
    </dgm:pt>
    <dgm:pt modelId="{5C25F760-6E7D-4397-8CC9-960701F6FE08}">
      <dgm:prSet phldrT="[Texto]"/>
      <dgm:spPr/>
      <dgm:t>
        <a:bodyPr/>
        <a:lstStyle/>
        <a:p>
          <a:r>
            <a:rPr lang="pt-BR" dirty="0" smtClean="0"/>
            <a:t>Introdução</a:t>
          </a:r>
          <a:endParaRPr lang="pt-BR" dirty="0"/>
        </a:p>
      </dgm:t>
    </dgm:pt>
    <dgm:pt modelId="{CB4A744D-2396-417C-9483-7997D918C221}" type="parTrans" cxnId="{AEA9B03C-14C7-464B-9ADB-98780ECAC6CC}">
      <dgm:prSet/>
      <dgm:spPr/>
      <dgm:t>
        <a:bodyPr/>
        <a:lstStyle/>
        <a:p>
          <a:endParaRPr lang="pt-BR"/>
        </a:p>
      </dgm:t>
    </dgm:pt>
    <dgm:pt modelId="{56221339-F28B-4B7A-AA44-8BCEFDD7E1D7}" type="sibTrans" cxnId="{AEA9B03C-14C7-464B-9ADB-98780ECAC6CC}">
      <dgm:prSet/>
      <dgm:spPr/>
      <dgm:t>
        <a:bodyPr/>
        <a:lstStyle/>
        <a:p>
          <a:endParaRPr lang="pt-BR"/>
        </a:p>
      </dgm:t>
    </dgm:pt>
    <dgm:pt modelId="{3C0ED75A-A021-4542-B6B5-5DFD76A6914B}" type="pres">
      <dgm:prSet presAssocID="{1BBA2A66-B48B-47F8-AC9A-FEDAC4AB3E0A}" presName="linear" presStyleCnt="0">
        <dgm:presLayoutVars>
          <dgm:animLvl val="lvl"/>
          <dgm:resizeHandles val="exact"/>
        </dgm:presLayoutVars>
      </dgm:prSet>
      <dgm:spPr/>
      <dgm:t>
        <a:bodyPr/>
        <a:lstStyle/>
        <a:p>
          <a:endParaRPr lang="pt-BR"/>
        </a:p>
      </dgm:t>
    </dgm:pt>
    <dgm:pt modelId="{EB347714-FF18-405B-AE05-B4F9A4050DCA}" type="pres">
      <dgm:prSet presAssocID="{E8410AD7-19DE-4F08-BB13-EA41E12790CF}" presName="parentText" presStyleLbl="node1" presStyleIdx="0" presStyleCnt="1">
        <dgm:presLayoutVars>
          <dgm:chMax val="0"/>
          <dgm:bulletEnabled val="1"/>
        </dgm:presLayoutVars>
      </dgm:prSet>
      <dgm:spPr/>
      <dgm:t>
        <a:bodyPr/>
        <a:lstStyle/>
        <a:p>
          <a:endParaRPr lang="pt-BR"/>
        </a:p>
      </dgm:t>
    </dgm:pt>
    <dgm:pt modelId="{4931F37B-104A-4A59-90FE-C5DA76E085D6}" type="pres">
      <dgm:prSet presAssocID="{E8410AD7-19DE-4F08-BB13-EA41E12790CF}" presName="childText" presStyleLbl="revTx" presStyleIdx="0" presStyleCnt="1">
        <dgm:presLayoutVars>
          <dgm:bulletEnabled val="1"/>
        </dgm:presLayoutVars>
      </dgm:prSet>
      <dgm:spPr/>
      <dgm:t>
        <a:bodyPr/>
        <a:lstStyle/>
        <a:p>
          <a:endParaRPr lang="pt-BR"/>
        </a:p>
      </dgm:t>
    </dgm:pt>
  </dgm:ptLst>
  <dgm:cxnLst>
    <dgm:cxn modelId="{76330170-7E60-4792-B079-1C499FAD9DAA}" srcId="{1BBA2A66-B48B-47F8-AC9A-FEDAC4AB3E0A}" destId="{E8410AD7-19DE-4F08-BB13-EA41E12790CF}" srcOrd="0" destOrd="0" parTransId="{E10FB0E1-D241-49F3-9520-A9B0859D9E69}" sibTransId="{01AD7CCA-B216-40D0-A36B-6EADA716E9AF}"/>
    <dgm:cxn modelId="{FC963C2A-C650-4829-83C8-3FA9CB16C1DB}" type="presOf" srcId="{5C25F760-6E7D-4397-8CC9-960701F6FE08}" destId="{4931F37B-104A-4A59-90FE-C5DA76E085D6}" srcOrd="0" destOrd="0" presId="urn:microsoft.com/office/officeart/2005/8/layout/vList2"/>
    <dgm:cxn modelId="{AEA9B03C-14C7-464B-9ADB-98780ECAC6CC}" srcId="{E8410AD7-19DE-4F08-BB13-EA41E12790CF}" destId="{5C25F760-6E7D-4397-8CC9-960701F6FE08}" srcOrd="0" destOrd="0" parTransId="{CB4A744D-2396-417C-9483-7997D918C221}" sibTransId="{56221339-F28B-4B7A-AA44-8BCEFDD7E1D7}"/>
    <dgm:cxn modelId="{00B3EA05-B65E-49AF-8D3C-D2CE777F58C1}" type="presOf" srcId="{E8410AD7-19DE-4F08-BB13-EA41E12790CF}" destId="{EB347714-FF18-405B-AE05-B4F9A4050DCA}" srcOrd="0" destOrd="0" presId="urn:microsoft.com/office/officeart/2005/8/layout/vList2"/>
    <dgm:cxn modelId="{5F7458D7-A990-4CD9-B6BF-7007B3EF2308}" type="presOf" srcId="{1BBA2A66-B48B-47F8-AC9A-FEDAC4AB3E0A}" destId="{3C0ED75A-A021-4542-B6B5-5DFD76A6914B}" srcOrd="0" destOrd="0" presId="urn:microsoft.com/office/officeart/2005/8/layout/vList2"/>
    <dgm:cxn modelId="{1DAC0079-DFA6-4A30-AA6B-AD690A4FE9C1}" type="presParOf" srcId="{3C0ED75A-A021-4542-B6B5-5DFD76A6914B}" destId="{EB347714-FF18-405B-AE05-B4F9A4050DCA}" srcOrd="0" destOrd="0" presId="urn:microsoft.com/office/officeart/2005/8/layout/vList2"/>
    <dgm:cxn modelId="{43C07097-0BE9-4380-B9A6-9B5073F4C1C3}" type="presParOf" srcId="{3C0ED75A-A021-4542-B6B5-5DFD76A6914B}" destId="{4931F37B-104A-4A59-90FE-C5DA76E085D6}" srcOrd="1"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135"/>
          <a:ext cx="3076127"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pt-BR" sz="1900" kern="1200" dirty="0" smtClean="0"/>
            <a:t>Símbolos utilizados</a:t>
          </a:r>
          <a:endParaRPr lang="pt-BR" sz="1900" kern="1200" dirty="0"/>
        </a:p>
      </dsp:txBody>
      <dsp:txXfrm>
        <a:off x="22246" y="28381"/>
        <a:ext cx="3031635" cy="411223"/>
      </dsp:txXfrm>
    </dsp:sp>
    <dsp:sp modelId="{4931F37B-104A-4A59-90FE-C5DA76E085D6}">
      <dsp:nvSpPr>
        <dsp:cNvPr id="0" name=""/>
        <dsp:cNvSpPr/>
      </dsp:nvSpPr>
      <dsp:spPr>
        <a:xfrm>
          <a:off x="0" y="461850"/>
          <a:ext cx="307612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pt-BR" sz="1500" kern="1200" dirty="0" smtClean="0"/>
            <a:t>Neste conteúdo</a:t>
          </a:r>
          <a:endParaRPr lang="pt-BR" sz="1500" kern="1200" dirty="0"/>
        </a:p>
      </dsp:txBody>
      <dsp:txXfrm>
        <a:off x="0" y="461850"/>
        <a:ext cx="3076127" cy="314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6135"/>
          <a:ext cx="3076127" cy="4557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pt-BR" sz="1900" kern="1200" dirty="0" smtClean="0"/>
            <a:t>Referências Bibliográficas</a:t>
          </a:r>
          <a:endParaRPr lang="pt-BR" sz="1900" kern="1200" dirty="0"/>
        </a:p>
      </dsp:txBody>
      <dsp:txXfrm>
        <a:off x="22246" y="28381"/>
        <a:ext cx="3031635" cy="411223"/>
      </dsp:txXfrm>
    </dsp:sp>
    <dsp:sp modelId="{4931F37B-104A-4A59-90FE-C5DA76E085D6}">
      <dsp:nvSpPr>
        <dsp:cNvPr id="0" name=""/>
        <dsp:cNvSpPr/>
      </dsp:nvSpPr>
      <dsp:spPr>
        <a:xfrm>
          <a:off x="0" y="461850"/>
          <a:ext cx="307612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4130" rIns="135128" bIns="24130" numCol="1" spcCol="1270" anchor="t" anchorCtr="0">
          <a:noAutofit/>
        </a:bodyPr>
        <a:lstStyle/>
        <a:p>
          <a:pPr marL="114300" lvl="1" indent="-114300" algn="l" defTabSz="666750">
            <a:lnSpc>
              <a:spcPct val="90000"/>
            </a:lnSpc>
            <a:spcBef>
              <a:spcPct val="0"/>
            </a:spcBef>
            <a:spcAft>
              <a:spcPct val="20000"/>
            </a:spcAft>
            <a:buChar char="••"/>
          </a:pPr>
          <a:endParaRPr lang="pt-BR" sz="1500" kern="1200" dirty="0"/>
        </a:p>
      </dsp:txBody>
      <dsp:txXfrm>
        <a:off x="0" y="461850"/>
        <a:ext cx="3076127" cy="3146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26407"/>
          <a:ext cx="3076127" cy="4317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pt-BR" sz="1800" kern="1200" dirty="0" smtClean="0"/>
            <a:t>Construção do conhecimento</a:t>
          </a:r>
          <a:endParaRPr lang="pt-BR" sz="1800" kern="1200" dirty="0"/>
        </a:p>
      </dsp:txBody>
      <dsp:txXfrm>
        <a:off x="21075" y="47482"/>
        <a:ext cx="3033977" cy="389580"/>
      </dsp:txXfrm>
    </dsp:sp>
    <dsp:sp modelId="{4931F37B-104A-4A59-90FE-C5DA76E085D6}">
      <dsp:nvSpPr>
        <dsp:cNvPr id="0" name=""/>
        <dsp:cNvSpPr/>
      </dsp:nvSpPr>
      <dsp:spPr>
        <a:xfrm>
          <a:off x="0" y="458137"/>
          <a:ext cx="3076127"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pt-BR" sz="1400" kern="1200" dirty="0" smtClean="0"/>
            <a:t>Introdução</a:t>
          </a:r>
          <a:endParaRPr lang="pt-BR" sz="1400" kern="1200" dirty="0"/>
        </a:p>
      </dsp:txBody>
      <dsp:txXfrm>
        <a:off x="0" y="458137"/>
        <a:ext cx="3076127" cy="2980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7714-FF18-405B-AE05-B4F9A4050DCA}">
      <dsp:nvSpPr>
        <dsp:cNvPr id="0" name=""/>
        <dsp:cNvSpPr/>
      </dsp:nvSpPr>
      <dsp:spPr>
        <a:xfrm>
          <a:off x="0" y="26407"/>
          <a:ext cx="3076127" cy="4317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pt-BR" sz="1800" kern="1200" dirty="0" smtClean="0"/>
            <a:t>Construção do conhecimento</a:t>
          </a:r>
          <a:endParaRPr lang="pt-BR" sz="1800" kern="1200" dirty="0"/>
        </a:p>
      </dsp:txBody>
      <dsp:txXfrm>
        <a:off x="21075" y="47482"/>
        <a:ext cx="3033977" cy="389580"/>
      </dsp:txXfrm>
    </dsp:sp>
    <dsp:sp modelId="{4931F37B-104A-4A59-90FE-C5DA76E085D6}">
      <dsp:nvSpPr>
        <dsp:cNvPr id="0" name=""/>
        <dsp:cNvSpPr/>
      </dsp:nvSpPr>
      <dsp:spPr>
        <a:xfrm>
          <a:off x="0" y="458137"/>
          <a:ext cx="3076127"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pt-BR" sz="1400" kern="1200" dirty="0" smtClean="0"/>
            <a:t>Introdução</a:t>
          </a:r>
          <a:endParaRPr lang="pt-BR" sz="1400" kern="1200" dirty="0"/>
        </a:p>
      </dsp:txBody>
      <dsp:txXfrm>
        <a:off x="0" y="458137"/>
        <a:ext cx="3076127" cy="2980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A70C2-435F-480A-9E8A-718A05BABD61}" type="datetimeFigureOut">
              <a:rPr lang="pt-BR" smtClean="0"/>
              <a:t>01/05/2021</a:t>
            </a:fld>
            <a:endParaRPr lang="pt-BR"/>
          </a:p>
        </p:txBody>
      </p:sp>
      <p:sp>
        <p:nvSpPr>
          <p:cNvPr id="4" name="Espaço Reservado para Imagem de Slide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E0FC5E-261C-4E4F-917B-883B78CDF334}" type="slidenum">
              <a:rPr lang="pt-BR" smtClean="0"/>
              <a:t>‹nº›</a:t>
            </a:fld>
            <a:endParaRPr lang="pt-BR"/>
          </a:p>
        </p:txBody>
      </p:sp>
    </p:spTree>
    <p:extLst>
      <p:ext uri="{BB962C8B-B14F-4D97-AF65-F5344CB8AC3E}">
        <p14:creationId xmlns:p14="http://schemas.microsoft.com/office/powerpoint/2010/main" val="2885865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2E0FC5E-261C-4E4F-917B-883B78CDF334}" type="slidenum">
              <a:rPr lang="pt-BR" smtClean="0"/>
              <a:t>1</a:t>
            </a:fld>
            <a:endParaRPr lang="pt-BR"/>
          </a:p>
        </p:txBody>
      </p:sp>
    </p:spTree>
    <p:extLst>
      <p:ext uri="{BB962C8B-B14F-4D97-AF65-F5344CB8AC3E}">
        <p14:creationId xmlns:p14="http://schemas.microsoft.com/office/powerpoint/2010/main" val="1705142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2E0FC5E-261C-4E4F-917B-883B78CDF334}" type="slidenum">
              <a:rPr lang="pt-BR" smtClean="0"/>
              <a:t>91</a:t>
            </a:fld>
            <a:endParaRPr lang="pt-BR"/>
          </a:p>
        </p:txBody>
      </p:sp>
    </p:spTree>
    <p:extLst>
      <p:ext uri="{BB962C8B-B14F-4D97-AF65-F5344CB8AC3E}">
        <p14:creationId xmlns:p14="http://schemas.microsoft.com/office/powerpoint/2010/main" val="1090730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514350" y="3077284"/>
            <a:ext cx="5829300" cy="2123369"/>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01/05/2021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01/05/2021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4972050" y="396703"/>
            <a:ext cx="1543050" cy="8452203"/>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342900" y="396703"/>
            <a:ext cx="4514850" cy="8452203"/>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01/05/2021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01/05/2021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541735" y="6365524"/>
            <a:ext cx="5829300" cy="1967442"/>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541735" y="4198588"/>
            <a:ext cx="5829300" cy="21669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p>
            <a:fld id="{2E700DB3-DBF0-4086-B675-117E7A9610B8}" type="datetimeFigureOut">
              <a:rPr lang="pt-BR" smtClean="0"/>
              <a:pPr/>
              <a:t>01/05/2021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34290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348615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01/05/2021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342901" y="2217385"/>
            <a:ext cx="303014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342901"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3483770" y="2217385"/>
            <a:ext cx="3031332"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3483770" y="3141486"/>
            <a:ext cx="3031332"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2E700DB3-DBF0-4086-B675-117E7A9610B8}" type="datetimeFigureOut">
              <a:rPr lang="pt-BR" smtClean="0"/>
              <a:pPr/>
              <a:t>01/05/2021</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fld id="{2E700DB3-DBF0-4086-B675-117E7A9610B8}" type="datetimeFigureOut">
              <a:rPr lang="pt-BR" smtClean="0"/>
              <a:pPr/>
              <a:t>01/05/2021</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2E700DB3-DBF0-4086-B675-117E7A9610B8}" type="datetimeFigureOut">
              <a:rPr lang="pt-BR" smtClean="0"/>
              <a:pPr/>
              <a:t>01/05/2021</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342901" y="394405"/>
            <a:ext cx="2256235" cy="1678517"/>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2681288" y="394409"/>
            <a:ext cx="3833812"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342901" y="2072924"/>
            <a:ext cx="2256235" cy="67759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01/05/2021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344216" y="6934200"/>
            <a:ext cx="4114800" cy="818622"/>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344216" y="885119"/>
            <a:ext cx="4114800"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344216" y="7752822"/>
            <a:ext cx="4114800" cy="116257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pPr/>
              <a:t>01/05/2021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342900" y="396699"/>
            <a:ext cx="6172200" cy="1651000"/>
          </a:xfrm>
          <a:prstGeom prst="rect">
            <a:avLst/>
          </a:prstGeom>
        </p:spPr>
        <p:txBody>
          <a:bodyPr vert="horz" lIns="91440" tIns="45720" rIns="91440" bIns="45720" rtlCol="0" anchor="ctr">
            <a:normAutofit/>
          </a:body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342900" y="2311402"/>
            <a:ext cx="6172200" cy="6537502"/>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342900" y="9181398"/>
            <a:ext cx="1600200" cy="527403"/>
          </a:xfrm>
          <a:prstGeom prst="rect">
            <a:avLst/>
          </a:prstGeom>
        </p:spPr>
        <p:txBody>
          <a:bodyPr vert="horz" lIns="91440" tIns="45720" rIns="91440" bIns="45720" rtlCol="0" anchor="ctr"/>
          <a:lstStyle>
            <a:lvl1pPr algn="l">
              <a:defRPr sz="1200">
                <a:solidFill>
                  <a:schemeClr val="tx1">
                    <a:tint val="75000"/>
                  </a:schemeClr>
                </a:solidFill>
              </a:defRPr>
            </a:lvl1pPr>
          </a:lstStyle>
          <a:p>
            <a:fld id="{2E700DB3-DBF0-4086-B675-117E7A9610B8}" type="datetimeFigureOut">
              <a:rPr lang="pt-BR" smtClean="0"/>
              <a:pPr/>
              <a:t>01/05/2021</a:t>
            </a:fld>
            <a:endParaRPr lang="pt-BR"/>
          </a:p>
        </p:txBody>
      </p:sp>
      <p:sp>
        <p:nvSpPr>
          <p:cNvPr id="5" name="Espaço Reservado para Rodapé 4"/>
          <p:cNvSpPr>
            <a:spLocks noGrp="1"/>
          </p:cNvSpPr>
          <p:nvPr>
            <p:ph type="ftr" sz="quarter" idx="3"/>
          </p:nvPr>
        </p:nvSpPr>
        <p:spPr>
          <a:xfrm>
            <a:off x="2343150" y="9181398"/>
            <a:ext cx="2171700" cy="52740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4914900" y="9181398"/>
            <a:ext cx="1600200" cy="527403"/>
          </a:xfrm>
          <a:prstGeom prst="rect">
            <a:avLst/>
          </a:prstGeom>
        </p:spPr>
        <p:txBody>
          <a:bodyPr vert="horz" lIns="91440" tIns="45720" rIns="91440" bIns="45720" rtlCol="0" anchor="ctr"/>
          <a:lstStyle>
            <a:lvl1pPr algn="r">
              <a:defRPr sz="1200">
                <a:solidFill>
                  <a:schemeClr val="tx1">
                    <a:tint val="75000"/>
                  </a:schemeClr>
                </a:solidFill>
              </a:defRPr>
            </a:lvl1pPr>
          </a:lstStyle>
          <a:p>
            <a:fld id="{2119D8CF-8DEC-4D9F-84EE-ADF04DFF3391}" type="slidenum">
              <a:rPr lang="pt-BR" smtClean="0"/>
              <a:pPr/>
              <a:t>‹nº›</a:t>
            </a:fld>
            <a:endParaRPr 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1.jpeg"/><Relationship Id="rId7" Type="http://schemas.openxmlformats.org/officeDocument/2006/relationships/diagramData" Target="../diagrams/data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2.png"/><Relationship Id="rId11" Type="http://schemas.microsoft.com/office/2007/relationships/diagramDrawing" Target="../diagrams/drawing3.xml"/><Relationship Id="rId5" Type="http://schemas.openxmlformats.org/officeDocument/2006/relationships/hyperlink" Target="https://www.youtube.com/watch?v=BoMmj_Xt-pk" TargetMode="External"/><Relationship Id="rId10" Type="http://schemas.openxmlformats.org/officeDocument/2006/relationships/diagramColors" Target="../diagrams/colors3.xml"/><Relationship Id="rId4" Type="http://schemas.openxmlformats.org/officeDocument/2006/relationships/image" Target="../media/image11.png"/><Relationship Id="rId9"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1.jpeg"/><Relationship Id="rId7" Type="http://schemas.openxmlformats.org/officeDocument/2006/relationships/diagramLayout" Target="../diagrams/layout4.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Data" Target="../diagrams/data4.xml"/><Relationship Id="rId5" Type="http://schemas.openxmlformats.org/officeDocument/2006/relationships/image" Target="../media/image23.png"/><Relationship Id="rId10" Type="http://schemas.microsoft.com/office/2007/relationships/diagramDrawing" Target="../diagrams/drawing4.xml"/><Relationship Id="rId4" Type="http://schemas.openxmlformats.org/officeDocument/2006/relationships/image" Target="../media/image13.png"/><Relationship Id="rId9" Type="http://schemas.openxmlformats.org/officeDocument/2006/relationships/diagramColors" Target="../diagrams/colors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emf"/><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39.png"/><Relationship Id="rId5" Type="http://schemas.openxmlformats.org/officeDocument/2006/relationships/image" Target="../media/image19.png"/><Relationship Id="rId10" Type="http://schemas.openxmlformats.org/officeDocument/2006/relationships/image" Target="../media/image38.png"/><Relationship Id="rId4" Type="http://schemas.openxmlformats.org/officeDocument/2006/relationships/image" Target="../media/image1.jpeg"/><Relationship Id="rId9"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0.png"/><Relationship Id="rId3" Type="http://schemas.openxmlformats.org/officeDocument/2006/relationships/hyperlink" Target="http://www.youtube.com/c/JMarySystems/playlists?view_as=subscriber" TargetMode="External"/><Relationship Id="rId7" Type="http://schemas.openxmlformats.org/officeDocument/2006/relationships/image" Target="../media/image3.png"/><Relationship Id="rId12" Type="http://schemas.openxmlformats.org/officeDocument/2006/relationships/hyperlink" Target="mailto:jmarysystems@mail.com"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jpeg"/><Relationship Id="rId11" Type="http://schemas.openxmlformats.org/officeDocument/2006/relationships/hyperlink" Target="http://www.jmarysystems.com.br/" TargetMode="External"/><Relationship Id="rId5" Type="http://schemas.openxmlformats.org/officeDocument/2006/relationships/hyperlink" Target="https://github.com/jmarysystems?tab=repositories" TargetMode="External"/><Relationship Id="rId10" Type="http://schemas.openxmlformats.org/officeDocument/2006/relationships/hyperlink" Target="http://www.jmarysystems.com.br/Perguntas_e_Respostas/Perguntas_e_Respostas.html" TargetMode="External"/><Relationship Id="rId4" Type="http://schemas.openxmlformats.org/officeDocument/2006/relationships/hyperlink" Target="http://www.jmarysystems.com.br/Leitura_e_Aprendizagem/Leitura_e_Aprendizagem.html" TargetMode="External"/><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5.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1.jpeg"/><Relationship Id="rId21" Type="http://schemas.openxmlformats.org/officeDocument/2006/relationships/image" Target="../media/image23.png"/><Relationship Id="rId7" Type="http://schemas.openxmlformats.org/officeDocument/2006/relationships/diagramColors" Target="../diagrams/colors1.xml"/><Relationship Id="rId12" Type="http://schemas.openxmlformats.org/officeDocument/2006/relationships/image" Target="../media/image14.jpeg"/><Relationship Id="rId17" Type="http://schemas.openxmlformats.org/officeDocument/2006/relationships/image" Target="../media/image19.png"/><Relationship Id="rId2" Type="http://schemas.openxmlformats.org/officeDocument/2006/relationships/image" Target="../media/image2.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13.png"/><Relationship Id="rId5" Type="http://schemas.openxmlformats.org/officeDocument/2006/relationships/diagramLayout" Target="../diagrams/layout1.xml"/><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diagramData" Target="../diagrams/data1.xml"/><Relationship Id="rId9" Type="http://schemas.openxmlformats.org/officeDocument/2006/relationships/image" Target="../media/image11.png"/><Relationship Id="rId14" Type="http://schemas.openxmlformats.org/officeDocument/2006/relationships/image" Target="../media/image16.jpeg"/><Relationship Id="rId22"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jpeg"/></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24.png"/><Relationship Id="rId4" Type="http://schemas.openxmlformats.org/officeDocument/2006/relationships/image" Target="../media/image19.png"/></Relationships>
</file>

<file path=ppt/slides/_rels/slide8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24.png"/><Relationship Id="rId4" Type="http://schemas.openxmlformats.org/officeDocument/2006/relationships/image" Target="../media/image19.png"/></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24.png"/><Relationship Id="rId4" Type="http://schemas.openxmlformats.org/officeDocument/2006/relationships/image" Target="../media/image19.png"/></Relationships>
</file>

<file path=ppt/slides/_rels/slide8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24.png"/><Relationship Id="rId4" Type="http://schemas.openxmlformats.org/officeDocument/2006/relationships/image" Target="../media/image19.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24.png"/><Relationship Id="rId4" Type="http://schemas.openxmlformats.org/officeDocument/2006/relationships/image" Target="../media/image19.png"/></Relationships>
</file>

<file path=ppt/slides/_rels/slide8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24.png"/><Relationship Id="rId4" Type="http://schemas.openxmlformats.org/officeDocument/2006/relationships/image" Target="../media/image19.png"/></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24.png"/><Relationship Id="rId4" Type="http://schemas.openxmlformats.org/officeDocument/2006/relationships/image" Target="../media/image19.png"/></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24.png"/><Relationship Id="rId4" Type="http://schemas.openxmlformats.org/officeDocument/2006/relationships/image" Target="../media/image19.png"/></Relationships>
</file>

<file path=ppt/slides/_rels/slide8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24.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25.png"/><Relationship Id="rId4" Type="http://schemas.openxmlformats.org/officeDocument/2006/relationships/diagramData" Target="../diagrams/data2.xml"/><Relationship Id="rId9" Type="http://schemas.openxmlformats.org/officeDocument/2006/relationships/image" Target="../media/image14.jpeg"/></Relationships>
</file>

<file path=ppt/slides/_rels/slide9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24.png"/><Relationship Id="rId4" Type="http://schemas.openxmlformats.org/officeDocument/2006/relationships/image" Target="../media/image19.png"/></Relationships>
</file>

<file path=ppt/slides/_rels/slide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Resultado de imagem para java"/>
          <p:cNvPicPr>
            <a:picLocks noChangeAspect="1" noChangeArrowheads="1"/>
          </p:cNvPicPr>
          <p:nvPr/>
        </p:nvPicPr>
        <p:blipFill>
          <a:blip r:embed="rId3"/>
          <a:srcRect/>
          <a:stretch>
            <a:fillRect/>
          </a:stretch>
        </p:blipFill>
        <p:spPr bwMode="auto">
          <a:xfrm>
            <a:off x="4725144" y="7203488"/>
            <a:ext cx="1643074" cy="2286016"/>
          </a:xfrm>
          <a:prstGeom prst="rect">
            <a:avLst/>
          </a:prstGeom>
          <a:noFill/>
        </p:spPr>
      </p:pic>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sp>
        <p:nvSpPr>
          <p:cNvPr id="3" name="Cruz 2"/>
          <p:cNvSpPr/>
          <p:nvPr/>
        </p:nvSpPr>
        <p:spPr>
          <a:xfrm>
            <a:off x="4378214"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3794740"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0" name="Cruz 1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ruz 2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p:cNvSpPr/>
          <p:nvPr/>
        </p:nvSpPr>
        <p:spPr>
          <a:xfrm>
            <a:off x="3283136" y="7203488"/>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3" name="Retângulo 12"/>
          <p:cNvSpPr/>
          <p:nvPr/>
        </p:nvSpPr>
        <p:spPr>
          <a:xfrm>
            <a:off x="4789317" y="7203488"/>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15" name="Retângulo 1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6" name="Retângulo 1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
        <p:nvSpPr>
          <p:cNvPr id="30" name="Retângulo 29"/>
          <p:cNvSpPr/>
          <p:nvPr/>
        </p:nvSpPr>
        <p:spPr>
          <a:xfrm>
            <a:off x="5029161" y="1121924"/>
            <a:ext cx="1720368" cy="492443"/>
          </a:xfrm>
          <a:prstGeom prst="rect">
            <a:avLst/>
          </a:prstGeom>
        </p:spPr>
        <p:txBody>
          <a:bodyPr wrap="square">
            <a:spAutoFit/>
          </a:bodyPr>
          <a:lstStyle/>
          <a:p>
            <a:r>
              <a:rPr lang="pt-BR" sz="1300" dirty="0" smtClean="0"/>
              <a:t>Baixe este projeto </a:t>
            </a:r>
          </a:p>
          <a:p>
            <a:r>
              <a:rPr lang="pt-BR" sz="1300" dirty="0" smtClean="0"/>
              <a:t>em Java no Github.</a:t>
            </a:r>
            <a:endParaRPr lang="pt-BR" sz="1300" dirty="0"/>
          </a:p>
        </p:txBody>
      </p:sp>
      <p:pic>
        <p:nvPicPr>
          <p:cNvPr id="29" name="Picture 2" descr="GitHub lança aplicativo oficial para Android e permite acesso antecipado -  TudoCelular.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991" t="5073" r="28638" b="3599"/>
          <a:stretch/>
        </p:blipFill>
        <p:spPr bwMode="auto">
          <a:xfrm>
            <a:off x="4795432" y="1208060"/>
            <a:ext cx="306017" cy="289911"/>
          </a:xfrm>
          <a:prstGeom prst="rect">
            <a:avLst/>
          </a:prstGeom>
          <a:noFill/>
          <a:extLst>
            <a:ext uri="{909E8E84-426E-40DD-AFC4-6F175D3DCCD1}">
              <a14:hiddenFill xmlns:a14="http://schemas.microsoft.com/office/drawing/2010/main">
                <a:solidFill>
                  <a:srgbClr val="FFFFFF"/>
                </a:solidFill>
              </a14:hiddenFill>
            </a:ext>
          </a:extLst>
        </p:spPr>
      </p:pic>
      <p:sp>
        <p:nvSpPr>
          <p:cNvPr id="32" name="Retângulo 31"/>
          <p:cNvSpPr/>
          <p:nvPr/>
        </p:nvSpPr>
        <p:spPr>
          <a:xfrm>
            <a:off x="751648" y="7113240"/>
            <a:ext cx="785536" cy="369332"/>
          </a:xfrm>
          <a:prstGeom prst="rect">
            <a:avLst/>
          </a:prstGeom>
        </p:spPr>
        <p:txBody>
          <a:bodyPr wrap="none">
            <a:spAutoFit/>
          </a:bodyPr>
          <a:lstStyle/>
          <a:p>
            <a:r>
              <a:rPr lang="pt-BR" b="1" dirty="0" smtClean="0"/>
              <a:t>PARTE</a:t>
            </a:r>
            <a:endParaRPr lang="pt-BR" dirty="0"/>
          </a:p>
        </p:txBody>
      </p:sp>
      <p:sp>
        <p:nvSpPr>
          <p:cNvPr id="31" name="Retângulo 30"/>
          <p:cNvSpPr/>
          <p:nvPr/>
        </p:nvSpPr>
        <p:spPr>
          <a:xfrm>
            <a:off x="555081" y="6758626"/>
            <a:ext cx="1091389" cy="2646878"/>
          </a:xfrm>
          <a:prstGeom prst="rect">
            <a:avLst/>
          </a:prstGeom>
        </p:spPr>
        <p:txBody>
          <a:bodyPr wrap="square">
            <a:spAutoFit/>
          </a:bodyPr>
          <a:lstStyle/>
          <a:p>
            <a:r>
              <a:rPr lang="pt-BR" sz="16600" b="1" dirty="0" smtClean="0"/>
              <a:t>3</a:t>
            </a:r>
            <a:endParaRPr lang="pt-BR" sz="9600" dirty="0"/>
          </a:p>
        </p:txBody>
      </p:sp>
      <p:pic>
        <p:nvPicPr>
          <p:cNvPr id="23" name="Imagem 22"/>
          <p:cNvPicPr>
            <a:picLocks noChangeAspect="1"/>
          </p:cNvPicPr>
          <p:nvPr/>
        </p:nvPicPr>
        <p:blipFill rotWithShape="1">
          <a:blip r:embed="rId6"/>
          <a:srcRect b="1196"/>
          <a:stretch/>
        </p:blipFill>
        <p:spPr>
          <a:xfrm>
            <a:off x="555081" y="1568664"/>
            <a:ext cx="6042271" cy="5587126"/>
          </a:xfrm>
          <a:prstGeom prst="rect">
            <a:avLst/>
          </a:prstGeom>
        </p:spPr>
      </p:pic>
    </p:spTree>
    <p:extLst>
      <p:ext uri="{BB962C8B-B14F-4D97-AF65-F5344CB8AC3E}">
        <p14:creationId xmlns:p14="http://schemas.microsoft.com/office/powerpoint/2010/main" val="41056034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pSp>
        <p:nvGrpSpPr>
          <p:cNvPr id="2" name="Grupo 1"/>
          <p:cNvGrpSpPr/>
          <p:nvPr/>
        </p:nvGrpSpPr>
        <p:grpSpPr>
          <a:xfrm>
            <a:off x="377263" y="1784648"/>
            <a:ext cx="6083295" cy="548692"/>
            <a:chOff x="348267" y="1928692"/>
            <a:chExt cx="6063113" cy="548692"/>
          </a:xfrm>
        </p:grpSpPr>
        <p:sp>
          <p:nvSpPr>
            <p:cNvPr id="14" name="Retângulo de cantos arredondados 13"/>
            <p:cNvSpPr/>
            <p:nvPr/>
          </p:nvSpPr>
          <p:spPr>
            <a:xfrm>
              <a:off x="348267" y="19286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Para início de conversa</a:t>
              </a:r>
            </a:p>
          </p:txBody>
        </p:sp>
        <p:pic>
          <p:nvPicPr>
            <p:cNvPr id="19" name="Imagem 18"/>
            <p:cNvPicPr>
              <a:picLocks noChangeAspect="1"/>
            </p:cNvPicPr>
            <p:nvPr/>
          </p:nvPicPr>
          <p:blipFill>
            <a:blip r:embed="rId4"/>
            <a:stretch>
              <a:fillRect/>
            </a:stretch>
          </p:blipFill>
          <p:spPr>
            <a:xfrm>
              <a:off x="425771" y="1977444"/>
              <a:ext cx="482949" cy="446489"/>
            </a:xfrm>
            <a:prstGeom prst="rect">
              <a:avLst/>
            </a:prstGeom>
          </p:spPr>
        </p:pic>
      </p:grpSp>
      <p:sp>
        <p:nvSpPr>
          <p:cNvPr id="21" name="Retângulo de cantos arredondados 20"/>
          <p:cNvSpPr/>
          <p:nvPr/>
        </p:nvSpPr>
        <p:spPr>
          <a:xfrm>
            <a:off x="384070" y="2336145"/>
            <a:ext cx="6063113" cy="1536736"/>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Vamos começar a </a:t>
            </a:r>
            <a:r>
              <a:rPr lang="pt-BR" sz="1400" dirty="0" smtClean="0"/>
              <a:t>construção do conhecimento </a:t>
            </a:r>
            <a:r>
              <a:rPr lang="pt-BR" sz="1400" dirty="0"/>
              <a:t>neste oceano de letras, sílabas, palavras, frases e versos que bem estruturados produzem e </a:t>
            </a:r>
            <a:r>
              <a:rPr lang="pt-BR" sz="1400" dirty="0" smtClean="0"/>
              <a:t>transmitem </a:t>
            </a:r>
            <a:r>
              <a:rPr lang="pt-BR" sz="1400" dirty="0"/>
              <a:t>conhecimento.</a:t>
            </a:r>
          </a:p>
          <a:p>
            <a:pPr algn="just"/>
            <a:endParaRPr lang="pt-BR" sz="1400" dirty="0"/>
          </a:p>
          <a:p>
            <a:pPr algn="just"/>
            <a:r>
              <a:rPr lang="pt-BR" sz="1400" dirty="0"/>
              <a:t>Para aprender, uma boa leitura ou várias até fixar o que foi lido é o primeiro passo no mundo do conhecimento. O segundo passo é a resolução dos exercícios escritos à mão e no mesmo dia estudado.</a:t>
            </a:r>
          </a:p>
        </p:txBody>
      </p:sp>
      <p:sp>
        <p:nvSpPr>
          <p:cNvPr id="29" name="Retângulo de cantos arredondados 28"/>
          <p:cNvSpPr/>
          <p:nvPr/>
        </p:nvSpPr>
        <p:spPr>
          <a:xfrm>
            <a:off x="377263" y="4576794"/>
            <a:ext cx="6063113" cy="4984718"/>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algn="just"/>
            <a:r>
              <a:rPr lang="pt-BR" sz="1400" dirty="0" smtClean="0"/>
              <a:t>Nesta disciplina ou qualquer outra, você precisa absorver o que estuda.</a:t>
            </a:r>
          </a:p>
          <a:p>
            <a:pPr algn="just"/>
            <a:endParaRPr lang="pt-BR" sz="1400" dirty="0"/>
          </a:p>
          <a:p>
            <a:pPr algn="just"/>
            <a:r>
              <a:rPr lang="pt-BR" sz="1400" dirty="0"/>
              <a:t>Por isso após você estudar </a:t>
            </a:r>
            <a:r>
              <a:rPr lang="pt-BR" sz="1400" dirty="0" smtClean="0"/>
              <a:t>todo ou parte do </a:t>
            </a:r>
            <a:r>
              <a:rPr lang="pt-BR" sz="1400" dirty="0"/>
              <a:t>conteúdo desta disciplina, resolva os </a:t>
            </a:r>
            <a:r>
              <a:rPr lang="pt-BR" sz="1400" dirty="0" smtClean="0"/>
              <a:t>exercícios ou crie alguns você mesmo com suas anotações.</a:t>
            </a:r>
            <a:endParaRPr lang="pt-BR" sz="1400" dirty="0"/>
          </a:p>
          <a:p>
            <a:pPr algn="just"/>
            <a:endParaRPr lang="pt-BR" sz="1400" dirty="0"/>
          </a:p>
          <a:p>
            <a:pPr algn="just"/>
            <a:r>
              <a:rPr lang="pt-BR" sz="1400" dirty="0" smtClean="0"/>
              <a:t>Lembrando que o estudo é feito após assistir a aula, assistir a aula não é estudar.</a:t>
            </a:r>
          </a:p>
          <a:p>
            <a:pPr algn="just"/>
            <a:endParaRPr lang="pt-BR" sz="1400" dirty="0"/>
          </a:p>
          <a:p>
            <a:pPr algn="just"/>
            <a:r>
              <a:rPr lang="pt-BR" sz="1400" dirty="0" smtClean="0"/>
              <a:t>Todo conteúdo após estudado é necessário ser feito a resolução dos exercícios para poder fixar o conhecimento.</a:t>
            </a:r>
          </a:p>
          <a:p>
            <a:pPr algn="just"/>
            <a:endParaRPr lang="pt-BR" sz="1400" dirty="0"/>
          </a:p>
          <a:p>
            <a:pPr algn="just"/>
            <a:r>
              <a:rPr lang="pt-BR" sz="1400" dirty="0" smtClean="0"/>
              <a:t>No entanto os exercícios tem de serem escritos e resolvidos no caderno à mão, após o estudo do conteúdo e no mesmo dia.</a:t>
            </a:r>
          </a:p>
          <a:p>
            <a:pPr algn="just"/>
            <a:endParaRPr lang="pt-BR" sz="1400" dirty="0"/>
          </a:p>
          <a:p>
            <a:pPr algn="just"/>
            <a:r>
              <a:rPr lang="pt-BR" sz="1400" dirty="0" smtClean="0"/>
              <a:t>Caso se interesse mais sobre estas táticas condicionadas a nós seres humanos criadas, desenvolvidas e aperfeiçoadas durante décadas, assista a palestra do gênio e super.:</a:t>
            </a:r>
          </a:p>
          <a:p>
            <a:pPr algn="just"/>
            <a:endParaRPr lang="pt-BR" sz="1400" dirty="0" smtClean="0"/>
          </a:p>
          <a:p>
            <a:pPr algn="just"/>
            <a:r>
              <a:rPr lang="pt-BR" sz="1400" b="1" dirty="0"/>
              <a:t>Prof Pierluigi Piazzi </a:t>
            </a:r>
            <a:endParaRPr lang="pt-BR" sz="1400" b="1" dirty="0" smtClean="0"/>
          </a:p>
          <a:p>
            <a:pPr algn="just"/>
            <a:endParaRPr lang="pt-BR" sz="1400" b="1" dirty="0"/>
          </a:p>
          <a:p>
            <a:pPr algn="just"/>
            <a:r>
              <a:rPr lang="pt-BR" sz="1400" b="1" dirty="0" smtClean="0">
                <a:hlinkClick r:id="rId5"/>
              </a:rPr>
              <a:t>Link:</a:t>
            </a:r>
            <a:r>
              <a:rPr lang="pt-BR" sz="1400" b="1" dirty="0"/>
              <a:t> </a:t>
            </a:r>
            <a:r>
              <a:rPr lang="pt-BR" sz="1400" b="1" dirty="0" smtClean="0"/>
              <a:t>https</a:t>
            </a:r>
            <a:r>
              <a:rPr lang="pt-BR" sz="1400" b="1" dirty="0"/>
              <a:t>://www.youtube.com/watch?v=BoMmj_Xt-pk</a:t>
            </a:r>
          </a:p>
          <a:p>
            <a:pPr algn="just"/>
            <a:r>
              <a:rPr lang="pt-BR" sz="1400" dirty="0" smtClean="0"/>
              <a:t>  </a:t>
            </a:r>
            <a:endParaRPr lang="pt-BR" sz="1400" dirty="0"/>
          </a:p>
        </p:txBody>
      </p:sp>
      <p:grpSp>
        <p:nvGrpSpPr>
          <p:cNvPr id="26" name="Grupo 25"/>
          <p:cNvGrpSpPr/>
          <p:nvPr/>
        </p:nvGrpSpPr>
        <p:grpSpPr>
          <a:xfrm>
            <a:off x="384069" y="4016896"/>
            <a:ext cx="6063113" cy="548692"/>
            <a:chOff x="348266" y="2575709"/>
            <a:chExt cx="6063113" cy="548692"/>
          </a:xfrm>
        </p:grpSpPr>
        <p:sp>
          <p:nvSpPr>
            <p:cNvPr id="27" name="Retângulo de cantos arredondados 26"/>
            <p:cNvSpPr/>
            <p:nvPr/>
          </p:nvSpPr>
          <p:spPr>
            <a:xfrm>
              <a:off x="348266" y="25757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Orientação da disciplina</a:t>
              </a:r>
              <a:endParaRPr lang="pt-BR" dirty="0"/>
            </a:p>
          </p:txBody>
        </p:sp>
        <p:pic>
          <p:nvPicPr>
            <p:cNvPr id="28" name="Imagem 27"/>
            <p:cNvPicPr>
              <a:picLocks noChangeAspect="1"/>
            </p:cNvPicPr>
            <p:nvPr/>
          </p:nvPicPr>
          <p:blipFill rotWithShape="1">
            <a:blip r:embed="rId6"/>
            <a:srcRect l="6321" t="6321" r="6320" b="6320"/>
            <a:stretch/>
          </p:blipFill>
          <p:spPr>
            <a:xfrm>
              <a:off x="401489" y="2597505"/>
              <a:ext cx="579239" cy="505099"/>
            </a:xfrm>
            <a:prstGeom prst="rect">
              <a:avLst/>
            </a:prstGeom>
          </p:spPr>
        </p:pic>
      </p:grpSp>
      <p:sp>
        <p:nvSpPr>
          <p:cNvPr id="31" name="Cruz 30"/>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ruz 3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4" name="Retângulo 33"/>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23" name="Diagrama 22"/>
          <p:cNvGraphicFramePr/>
          <p:nvPr>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0"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6205003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1" name="Retângulo de cantos arredondados 20"/>
          <p:cNvSpPr/>
          <p:nvPr/>
        </p:nvSpPr>
        <p:spPr>
          <a:xfrm>
            <a:off x="384070" y="2373489"/>
            <a:ext cx="6063113" cy="2237324"/>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Não se esqueça que em cada unidade você encontrará um vídeo que deverá ser assistido no momento </a:t>
            </a:r>
            <a:r>
              <a:rPr lang="pt-BR" sz="1400" dirty="0" smtClean="0"/>
              <a:t>indicado. </a:t>
            </a:r>
          </a:p>
          <a:p>
            <a:pPr algn="just"/>
            <a:endParaRPr lang="pt-BR" sz="1400" dirty="0"/>
          </a:p>
          <a:p>
            <a:pPr algn="just"/>
            <a:r>
              <a:rPr lang="pt-BR" sz="1400" dirty="0" smtClean="0"/>
              <a:t>Este </a:t>
            </a:r>
            <a:r>
              <a:rPr lang="pt-BR" sz="1400" dirty="0"/>
              <a:t>vídeo irá complementar </a:t>
            </a:r>
            <a:r>
              <a:rPr lang="pt-BR" sz="1400" dirty="0" smtClean="0"/>
              <a:t>este conteúdo a </a:t>
            </a:r>
            <a:r>
              <a:rPr lang="pt-BR" sz="1400" dirty="0"/>
              <a:t>fim de ampliar, ainda mais, o seu conhecimento acerca do tema tratado em cada unidade. </a:t>
            </a:r>
            <a:endParaRPr lang="pt-BR" sz="1400" dirty="0" smtClean="0"/>
          </a:p>
          <a:p>
            <a:pPr algn="just"/>
            <a:endParaRPr lang="pt-BR" sz="1400" dirty="0"/>
          </a:p>
          <a:p>
            <a:pPr algn="just"/>
            <a:r>
              <a:rPr lang="pt-BR" sz="1400" dirty="0" smtClean="0"/>
              <a:t>Ao </a:t>
            </a:r>
            <a:r>
              <a:rPr lang="pt-BR" sz="1400" dirty="0"/>
              <a:t>final de cada unidade você deverá realizar as </a:t>
            </a:r>
            <a:r>
              <a:rPr lang="pt-BR" sz="1400" dirty="0" smtClean="0"/>
              <a:t>atividades.</a:t>
            </a:r>
            <a:endParaRPr lang="pt-BR" sz="1400" dirty="0"/>
          </a:p>
        </p:txBody>
      </p:sp>
      <p:grpSp>
        <p:nvGrpSpPr>
          <p:cNvPr id="20" name="Grupo 19"/>
          <p:cNvGrpSpPr/>
          <p:nvPr/>
        </p:nvGrpSpPr>
        <p:grpSpPr>
          <a:xfrm>
            <a:off x="377263" y="1824796"/>
            <a:ext cx="6063113" cy="548692"/>
            <a:chOff x="355490" y="3223492"/>
            <a:chExt cx="6063113" cy="548692"/>
          </a:xfrm>
        </p:grpSpPr>
        <p:sp>
          <p:nvSpPr>
            <p:cNvPr id="22" name="Retângulo de cantos arredondados 21"/>
            <p:cNvSpPr/>
            <p:nvPr/>
          </p:nvSpPr>
          <p:spPr>
            <a:xfrm>
              <a:off x="355490" y="32234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Fique atento</a:t>
              </a:r>
              <a:endParaRPr lang="pt-BR" dirty="0"/>
            </a:p>
          </p:txBody>
        </p:sp>
        <p:pic>
          <p:nvPicPr>
            <p:cNvPr id="23" name="Imagem 22"/>
            <p:cNvPicPr>
              <a:picLocks noChangeAspect="1"/>
            </p:cNvPicPr>
            <p:nvPr/>
          </p:nvPicPr>
          <p:blipFill rotWithShape="1">
            <a:blip r:embed="rId4"/>
            <a:srcRect l="9375" t="7251" r="12500" b="8375"/>
            <a:stretch/>
          </p:blipFill>
          <p:spPr>
            <a:xfrm>
              <a:off x="395371" y="3242417"/>
              <a:ext cx="585357" cy="515040"/>
            </a:xfrm>
            <a:prstGeom prst="rect">
              <a:avLst/>
            </a:prstGeom>
          </p:spPr>
        </p:pic>
      </p:grpSp>
      <p:sp>
        <p:nvSpPr>
          <p:cNvPr id="24" name="Retângulo de cantos arredondados 23"/>
          <p:cNvSpPr/>
          <p:nvPr/>
        </p:nvSpPr>
        <p:spPr>
          <a:xfrm>
            <a:off x="384070" y="6465168"/>
            <a:ext cx="6063113" cy="3096344"/>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just"/>
            <a:r>
              <a:rPr lang="pt-BR" sz="1400" dirty="0"/>
              <a:t>Uma pequena observação que quero deixar para você é: </a:t>
            </a:r>
            <a:endParaRPr lang="pt-BR" sz="1400" dirty="0" smtClean="0"/>
          </a:p>
          <a:p>
            <a:pPr algn="just"/>
            <a:endParaRPr lang="pt-BR" sz="1400" dirty="0" smtClean="0"/>
          </a:p>
          <a:p>
            <a:pPr algn="just"/>
            <a:r>
              <a:rPr lang="pt-BR" sz="1400" dirty="0" smtClean="0"/>
              <a:t>caso </a:t>
            </a:r>
            <a:r>
              <a:rPr lang="pt-BR" sz="1400" dirty="0"/>
              <a:t>não tenha visto por completo a Unidade </a:t>
            </a:r>
            <a:r>
              <a:rPr lang="pt-BR" sz="1400" dirty="0" smtClean="0"/>
              <a:t>anterior, </a:t>
            </a:r>
            <a:r>
              <a:rPr lang="pt-BR" sz="1400" dirty="0"/>
              <a:t>é importante que você retorne e estude totalmente essa unidade. </a:t>
            </a:r>
            <a:endParaRPr lang="pt-BR" sz="1400" dirty="0" smtClean="0"/>
          </a:p>
          <a:p>
            <a:pPr algn="just"/>
            <a:endParaRPr lang="pt-BR" sz="1400" dirty="0"/>
          </a:p>
          <a:p>
            <a:pPr algn="just"/>
            <a:r>
              <a:rPr lang="pt-BR" sz="1400" dirty="0" smtClean="0"/>
              <a:t>A nossas disciplinas são construídas </a:t>
            </a:r>
            <a:r>
              <a:rPr lang="pt-BR" sz="1400" dirty="0"/>
              <a:t>em cima de uma sequência lógica de assuntos. </a:t>
            </a:r>
            <a:endParaRPr lang="pt-BR" sz="1400" dirty="0" smtClean="0"/>
          </a:p>
          <a:p>
            <a:pPr algn="just"/>
            <a:endParaRPr lang="pt-BR" sz="1400" dirty="0"/>
          </a:p>
          <a:p>
            <a:pPr algn="just"/>
            <a:r>
              <a:rPr lang="pt-BR" sz="1400" dirty="0" smtClean="0"/>
              <a:t>Todos </a:t>
            </a:r>
            <a:r>
              <a:rPr lang="pt-BR" sz="1400" dirty="0"/>
              <a:t>eles têm como objetivo desenvolver o seu raciocínio lógico. </a:t>
            </a:r>
            <a:endParaRPr lang="pt-BR" sz="1400" dirty="0" smtClean="0"/>
          </a:p>
          <a:p>
            <a:pPr algn="just"/>
            <a:endParaRPr lang="pt-BR" sz="1400" dirty="0"/>
          </a:p>
          <a:p>
            <a:pPr algn="just"/>
            <a:r>
              <a:rPr lang="pt-BR" sz="1400" dirty="0" smtClean="0"/>
              <a:t>Isto </a:t>
            </a:r>
            <a:r>
              <a:rPr lang="pt-BR" sz="1400" dirty="0"/>
              <a:t>significa que se você avançar de unidade sem concluí-la, pode ter seu desenvolvimento comprometido. </a:t>
            </a:r>
            <a:endParaRPr lang="pt-BR" sz="1400" dirty="0" smtClean="0"/>
          </a:p>
          <a:p>
            <a:pPr algn="just"/>
            <a:endParaRPr lang="pt-BR" sz="1400" dirty="0"/>
          </a:p>
        </p:txBody>
      </p:sp>
      <p:grpSp>
        <p:nvGrpSpPr>
          <p:cNvPr id="25" name="Grupo 24"/>
          <p:cNvGrpSpPr/>
          <p:nvPr/>
        </p:nvGrpSpPr>
        <p:grpSpPr>
          <a:xfrm>
            <a:off x="390227" y="5916476"/>
            <a:ext cx="6056956" cy="548692"/>
            <a:chOff x="378577" y="7574744"/>
            <a:chExt cx="6029604" cy="548692"/>
          </a:xfrm>
        </p:grpSpPr>
        <p:sp>
          <p:nvSpPr>
            <p:cNvPr id="26" name="Retângulo de cantos arredondados 25"/>
            <p:cNvSpPr/>
            <p:nvPr/>
          </p:nvSpPr>
          <p:spPr>
            <a:xfrm>
              <a:off x="378577" y="7574744"/>
              <a:ext cx="602960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Fica a dica</a:t>
              </a:r>
              <a:endParaRPr lang="pt-BR" dirty="0"/>
            </a:p>
          </p:txBody>
        </p:sp>
        <p:pic>
          <p:nvPicPr>
            <p:cNvPr id="27" name="Imagem 26"/>
            <p:cNvPicPr>
              <a:picLocks noChangeAspect="1"/>
            </p:cNvPicPr>
            <p:nvPr/>
          </p:nvPicPr>
          <p:blipFill>
            <a:blip r:embed="rId5"/>
            <a:stretch>
              <a:fillRect/>
            </a:stretch>
          </p:blipFill>
          <p:spPr>
            <a:xfrm>
              <a:off x="452700" y="7586053"/>
              <a:ext cx="806181" cy="525499"/>
            </a:xfrm>
            <a:prstGeom prst="rect">
              <a:avLst/>
            </a:prstGeom>
          </p:spPr>
        </p:pic>
      </p:grpSp>
      <p:sp>
        <p:nvSpPr>
          <p:cNvPr id="28" name="Cruz 27"/>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ruz 2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1" name="Retângulo 3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35" name="Diagrama 34"/>
          <p:cNvGraphicFramePr/>
          <p:nvPr>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3"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7533944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Conhecer os principais processos subjacentes à gerência de projeto</a:t>
            </a:r>
            <a:r>
              <a:rPr lang="pt-BR" sz="1400" dirty="0" smtClean="0"/>
              <a:t>.</a:t>
            </a:r>
          </a:p>
          <a:p>
            <a:pPr fontAlgn="base"/>
            <a:endParaRPr lang="pt-BR" sz="1400" dirty="0"/>
          </a:p>
          <a:p>
            <a:pPr fontAlgn="base"/>
            <a:r>
              <a:rPr lang="pt-BR" sz="1400" b="1" dirty="0"/>
              <a:t>Grupo de processo de planejamento</a:t>
            </a:r>
          </a:p>
          <a:p>
            <a:pPr fontAlgn="base"/>
            <a:r>
              <a:rPr lang="pt-BR" sz="1400" dirty="0"/>
              <a:t>–</a:t>
            </a:r>
            <a:endParaRPr lang="pt-BR" sz="1400" b="1" dirty="0"/>
          </a:p>
          <a:p>
            <a:pPr fontAlgn="base"/>
            <a:r>
              <a:rPr lang="pt-BR" sz="1400" b="1" dirty="0"/>
              <a:t>// </a:t>
            </a:r>
            <a:r>
              <a:rPr lang="pt-BR" sz="1400" dirty="0"/>
              <a:t>Plano de gerenciamento do projeto</a:t>
            </a:r>
          </a:p>
          <a:p>
            <a:endParaRPr lang="pt-BR" sz="1400" dirty="0" smtClean="0"/>
          </a:p>
          <a:p>
            <a:pPr fontAlgn="base"/>
            <a:r>
              <a:rPr lang="pt-BR" sz="1400" b="1" dirty="0"/>
              <a:t>Gerenciamento do escopo</a:t>
            </a:r>
          </a:p>
          <a:p>
            <a:pPr fontAlgn="base"/>
            <a:r>
              <a:rPr lang="pt-BR" sz="1400" dirty="0"/>
              <a:t>–</a:t>
            </a:r>
            <a:endParaRPr lang="pt-BR" sz="1400" b="1" dirty="0"/>
          </a:p>
          <a:p>
            <a:pPr fontAlgn="base"/>
            <a:r>
              <a:rPr lang="pt-BR" sz="1400" b="1" dirty="0"/>
              <a:t>// </a:t>
            </a:r>
            <a:r>
              <a:rPr lang="pt-BR" sz="1400" dirty="0"/>
              <a:t>Planejar o gerenciamento do escopo</a:t>
            </a:r>
          </a:p>
          <a:p>
            <a:pPr fontAlgn="base"/>
            <a:r>
              <a:rPr lang="pt-BR" sz="1400" b="1" dirty="0"/>
              <a:t>// </a:t>
            </a:r>
            <a:r>
              <a:rPr lang="pt-BR" sz="1400" dirty="0"/>
              <a:t>Coletar os requisitos </a:t>
            </a:r>
          </a:p>
          <a:p>
            <a:pPr fontAlgn="base"/>
            <a:r>
              <a:rPr lang="pt-BR" sz="1400" b="1" dirty="0"/>
              <a:t>// </a:t>
            </a:r>
            <a:r>
              <a:rPr lang="pt-BR" sz="1400" dirty="0"/>
              <a:t>Definir o escopo</a:t>
            </a:r>
          </a:p>
          <a:p>
            <a:pPr fontAlgn="base"/>
            <a:r>
              <a:rPr lang="pt-BR" sz="1400" b="1" dirty="0"/>
              <a:t>// </a:t>
            </a:r>
            <a:r>
              <a:rPr lang="pt-BR" sz="1400" dirty="0"/>
              <a:t>Criar a EAP (Estrutura Analítica do Projeto)</a:t>
            </a:r>
          </a:p>
          <a:p>
            <a:endParaRPr lang="pt-BR" sz="1400" dirty="0" smtClean="0"/>
          </a:p>
          <a:p>
            <a:pPr fontAlgn="base"/>
            <a:r>
              <a:rPr lang="pt-BR" sz="1400" b="1" dirty="0"/>
              <a:t>Gerenciamento do cronograma</a:t>
            </a:r>
          </a:p>
          <a:p>
            <a:pPr fontAlgn="base"/>
            <a:r>
              <a:rPr lang="pt-BR" sz="1400" dirty="0"/>
              <a:t>–</a:t>
            </a:r>
            <a:endParaRPr lang="pt-BR" sz="1400" b="1" dirty="0"/>
          </a:p>
          <a:p>
            <a:pPr fontAlgn="base"/>
            <a:r>
              <a:rPr lang="pt-BR" sz="1400" b="1" dirty="0"/>
              <a:t>// </a:t>
            </a:r>
            <a:r>
              <a:rPr lang="pt-BR" sz="1400" dirty="0"/>
              <a:t>Definir, sequenciar e estimar as atividades</a:t>
            </a:r>
          </a:p>
          <a:p>
            <a:pPr fontAlgn="base"/>
            <a:r>
              <a:rPr lang="pt-BR" sz="1400" b="1" dirty="0"/>
              <a:t>// </a:t>
            </a:r>
            <a:r>
              <a:rPr lang="pt-BR" sz="1400" dirty="0"/>
              <a:t>Desenvolver e controlar o cronograma </a:t>
            </a:r>
          </a:p>
          <a:p>
            <a:endParaRPr lang="pt-BR" sz="1400" dirty="0" smtClean="0"/>
          </a:p>
          <a:p>
            <a:pPr fontAlgn="base"/>
            <a:r>
              <a:rPr lang="pt-BR" sz="1400" b="1" dirty="0"/>
              <a:t>Gerenciamento do custo</a:t>
            </a:r>
          </a:p>
          <a:p>
            <a:pPr fontAlgn="base"/>
            <a:r>
              <a:rPr lang="pt-BR" sz="1400" dirty="0"/>
              <a:t>–</a:t>
            </a:r>
            <a:endParaRPr lang="pt-BR" sz="1400" b="1" dirty="0"/>
          </a:p>
          <a:p>
            <a:pPr fontAlgn="base"/>
            <a:r>
              <a:rPr lang="pt-BR" sz="1400" b="1" dirty="0"/>
              <a:t>//</a:t>
            </a:r>
            <a:r>
              <a:rPr lang="pt-BR" sz="1400" dirty="0"/>
              <a:t> Estimar o custo e determinar o orçamento e controlar os custos</a:t>
            </a:r>
          </a:p>
          <a:p>
            <a:endParaRPr lang="pt-BR" sz="1400" dirty="0" smtClean="0"/>
          </a:p>
          <a:p>
            <a:pPr fontAlgn="base"/>
            <a:r>
              <a:rPr lang="pt-BR" sz="1400" b="1" dirty="0"/>
              <a:t>Gerenciamento da qualidade</a:t>
            </a:r>
          </a:p>
          <a:p>
            <a:pPr fontAlgn="base"/>
            <a:r>
              <a:rPr lang="pt-BR" sz="1400" dirty="0"/>
              <a:t>–</a:t>
            </a:r>
            <a:endParaRPr lang="pt-BR" sz="1400" b="1" dirty="0"/>
          </a:p>
          <a:p>
            <a:pPr fontAlgn="base"/>
            <a:r>
              <a:rPr lang="pt-BR" sz="1400" b="1" dirty="0"/>
              <a:t>//</a:t>
            </a:r>
            <a:r>
              <a:rPr lang="pt-BR" sz="1400" dirty="0"/>
              <a:t> Planejar, gerenciar e controlar a qualidade</a:t>
            </a:r>
          </a:p>
          <a:p>
            <a:endParaRPr lang="pt-BR" sz="1400" dirty="0" smtClean="0"/>
          </a:p>
          <a:p>
            <a:pPr fontAlgn="base"/>
            <a:r>
              <a:rPr lang="pt-BR" sz="1400" b="1" dirty="0"/>
              <a:t>Gerenciamento dos recursos</a:t>
            </a:r>
          </a:p>
          <a:p>
            <a:pPr fontAlgn="base"/>
            <a:r>
              <a:rPr lang="pt-BR" sz="1400" dirty="0"/>
              <a:t>–</a:t>
            </a:r>
            <a:endParaRPr lang="pt-BR" sz="1400" b="1" dirty="0"/>
          </a:p>
          <a:p>
            <a:pPr fontAlgn="base"/>
            <a:r>
              <a:rPr lang="pt-BR" sz="1400" b="1" dirty="0"/>
              <a:t>//</a:t>
            </a:r>
            <a:r>
              <a:rPr lang="pt-BR" sz="1400" dirty="0"/>
              <a:t> Planejar, estimar, adquirir, gerenciar e controlar os recursos</a:t>
            </a:r>
          </a:p>
          <a:p>
            <a:endParaRPr lang="pt-BR" sz="1400" dirty="0" smtClean="0"/>
          </a:p>
          <a:p>
            <a:pPr fontAlgn="base"/>
            <a:r>
              <a:rPr lang="pt-BR" sz="1400" b="1" dirty="0"/>
              <a:t>Gerenciamento das comunicações</a:t>
            </a:r>
          </a:p>
          <a:p>
            <a:pPr fontAlgn="base"/>
            <a:r>
              <a:rPr lang="pt-BR" sz="1400" dirty="0"/>
              <a:t>–</a:t>
            </a:r>
            <a:endParaRPr lang="pt-BR" sz="1400" b="1" dirty="0"/>
          </a:p>
          <a:p>
            <a:pPr fontAlgn="base"/>
            <a:r>
              <a:rPr lang="pt-BR" sz="1400" b="1" dirty="0"/>
              <a:t>//</a:t>
            </a:r>
            <a:r>
              <a:rPr lang="pt-BR" sz="1400" dirty="0"/>
              <a:t> Planejar, gerenciar e monitorar as comunicações</a:t>
            </a:r>
          </a:p>
          <a:p>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OBJETIVOS DA UNIDADE</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2909875" cy="380115"/>
            <a:chOff x="303101" y="1051243"/>
            <a:chExt cx="2909875" cy="380115"/>
          </a:xfrm>
        </p:grpSpPr>
        <p:sp>
          <p:nvSpPr>
            <p:cNvPr id="27" name="Retângulo de cantos arredondados 26"/>
            <p:cNvSpPr/>
            <p:nvPr/>
          </p:nvSpPr>
          <p:spPr>
            <a:xfrm>
              <a:off x="303101" y="1059557"/>
              <a:ext cx="290987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2456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OBJETIVOS DA UNIDADE</a:t>
              </a:r>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9227996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Gerenciamento do risco</a:t>
            </a:r>
          </a:p>
          <a:p>
            <a:pPr fontAlgn="base"/>
            <a:r>
              <a:rPr lang="pt-BR" sz="1400" dirty="0"/>
              <a:t>–</a:t>
            </a:r>
            <a:endParaRPr lang="pt-BR" sz="1400" b="1" dirty="0"/>
          </a:p>
          <a:p>
            <a:pPr fontAlgn="base"/>
            <a:r>
              <a:rPr lang="pt-BR" sz="1400" b="1" dirty="0"/>
              <a:t>//</a:t>
            </a:r>
            <a:r>
              <a:rPr lang="pt-BR" sz="1400" dirty="0"/>
              <a:t> Planejar o gerenciamento do risco</a:t>
            </a:r>
          </a:p>
          <a:p>
            <a:pPr fontAlgn="base"/>
            <a:r>
              <a:rPr lang="pt-BR" sz="1400" b="1" dirty="0"/>
              <a:t>//</a:t>
            </a:r>
            <a:r>
              <a:rPr lang="pt-BR" sz="1400" dirty="0"/>
              <a:t> Identificar, realizar análise, planejar respostas, implementar respostas e monitorar os riscos</a:t>
            </a:r>
          </a:p>
          <a:p>
            <a:endParaRPr lang="pt-BR" sz="1400" dirty="0" smtClean="0"/>
          </a:p>
          <a:p>
            <a:pPr fontAlgn="base"/>
            <a:r>
              <a:rPr lang="pt-BR" sz="1400" b="1" dirty="0"/>
              <a:t>Gerenciamento das aquisições</a:t>
            </a:r>
          </a:p>
          <a:p>
            <a:pPr fontAlgn="base"/>
            <a:r>
              <a:rPr lang="pt-BR" sz="1400" dirty="0"/>
              <a:t>–</a:t>
            </a:r>
            <a:endParaRPr lang="pt-BR" sz="1400" b="1" dirty="0"/>
          </a:p>
          <a:p>
            <a:pPr fontAlgn="base"/>
            <a:r>
              <a:rPr lang="pt-BR" sz="1400" b="1" dirty="0"/>
              <a:t>//</a:t>
            </a:r>
            <a:r>
              <a:rPr lang="pt-BR" sz="1400" dirty="0"/>
              <a:t> Conduzir e controlar as aquisições</a:t>
            </a:r>
          </a:p>
          <a:p>
            <a:endParaRPr lang="pt-BR" sz="1400" dirty="0" smtClean="0"/>
          </a:p>
          <a:p>
            <a:pPr fontAlgn="base"/>
            <a:r>
              <a:rPr lang="pt-BR" sz="1400" b="1" dirty="0"/>
              <a:t>Gerenciamento das partes interessadas</a:t>
            </a:r>
          </a:p>
          <a:p>
            <a:pPr fontAlgn="base"/>
            <a:r>
              <a:rPr lang="pt-BR" sz="1400" dirty="0"/>
              <a:t>–</a:t>
            </a:r>
            <a:endParaRPr lang="pt-BR" sz="1400" b="1" dirty="0"/>
          </a:p>
          <a:p>
            <a:pPr fontAlgn="base"/>
            <a:r>
              <a:rPr lang="pt-BR" sz="1400" b="1" dirty="0"/>
              <a:t>//</a:t>
            </a:r>
            <a:r>
              <a:rPr lang="pt-BR" sz="1400" dirty="0"/>
              <a:t> Planejar, gerenciar e monitorar o engajamento das partes interessadas</a:t>
            </a:r>
          </a:p>
          <a:p>
            <a:endParaRPr lang="pt-BR" sz="1400" dirty="0" smtClean="0"/>
          </a:p>
          <a:p>
            <a:pPr fontAlgn="base"/>
            <a:r>
              <a:rPr lang="pt-BR" sz="1400" b="1" dirty="0"/>
              <a:t>Mudanças nos processos dos projetos</a:t>
            </a:r>
          </a:p>
          <a:p>
            <a:pPr fontAlgn="base"/>
            <a:r>
              <a:rPr lang="pt-BR" sz="1400" dirty="0"/>
              <a:t>–</a:t>
            </a:r>
            <a:endParaRPr lang="pt-BR" sz="1400" b="1" dirty="0"/>
          </a:p>
          <a:p>
            <a:pPr fontAlgn="base"/>
            <a:r>
              <a:rPr lang="pt-BR" sz="1400" b="1" dirty="0"/>
              <a:t>//</a:t>
            </a:r>
            <a:r>
              <a:rPr lang="pt-BR" sz="1400" dirty="0"/>
              <a:t> Grupo de processo de execução</a:t>
            </a:r>
          </a:p>
          <a:p>
            <a:pPr fontAlgn="base"/>
            <a:r>
              <a:rPr lang="pt-BR" sz="1400" b="1" dirty="0"/>
              <a:t>//</a:t>
            </a:r>
            <a:r>
              <a:rPr lang="pt-BR" sz="1400" dirty="0"/>
              <a:t> Grupo de processo de monitoramento e controle</a:t>
            </a:r>
          </a:p>
          <a:p>
            <a:pPr fontAlgn="base"/>
            <a:r>
              <a:rPr lang="pt-BR" sz="1400" b="1" dirty="0"/>
              <a:t>//</a:t>
            </a:r>
            <a:r>
              <a:rPr lang="pt-BR" sz="1400" dirty="0"/>
              <a:t> Grupo de processo de encerramento</a:t>
            </a:r>
          </a:p>
          <a:p>
            <a:r>
              <a:rPr lang="pt-BR" sz="1400" b="1" dirty="0"/>
              <a:t/>
            </a:r>
            <a:br>
              <a:rPr lang="pt-BR" sz="1400" b="1" dirty="0"/>
            </a:b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OBJETIVOS DA UNIDADE</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2909875" cy="380115"/>
            <a:chOff x="303101" y="1051243"/>
            <a:chExt cx="2909875" cy="380115"/>
          </a:xfrm>
        </p:grpSpPr>
        <p:sp>
          <p:nvSpPr>
            <p:cNvPr id="27" name="Retângulo de cantos arredondados 26"/>
            <p:cNvSpPr/>
            <p:nvPr/>
          </p:nvSpPr>
          <p:spPr>
            <a:xfrm>
              <a:off x="303101" y="1059557"/>
              <a:ext cx="290987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9" name="Retângulo de cantos arredondados 28"/>
            <p:cNvSpPr/>
            <p:nvPr/>
          </p:nvSpPr>
          <p:spPr>
            <a:xfrm>
              <a:off x="895349" y="1051243"/>
              <a:ext cx="224561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OBJETIVOS DA UNIDADE</a:t>
              </a:r>
            </a:p>
          </p:txBody>
        </p:sp>
        <p:pic>
          <p:nvPicPr>
            <p:cNvPr id="33" name="Imagem 32"/>
            <p:cNvPicPr>
              <a:picLocks noChangeAspect="1"/>
            </p:cNvPicPr>
            <p:nvPr/>
          </p:nvPicPr>
          <p:blipFill>
            <a:blip r:embed="rId6"/>
            <a:stretch>
              <a:fillRect/>
            </a:stretch>
          </p:blipFill>
          <p:spPr>
            <a:xfrm>
              <a:off x="359837" y="1064975"/>
              <a:ext cx="494678" cy="358069"/>
            </a:xfrm>
            <a:prstGeom prst="rect">
              <a:avLst/>
            </a:prstGeom>
          </p:spPr>
        </p:pic>
      </p:grpSp>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8207623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Para o gerenciamento de projetos, as empresas criam metodologias que as ajudam no acompanhamento do projeto</a:t>
            </a:r>
            <a:r>
              <a:rPr lang="pt-BR" sz="1400" dirty="0" smtClean="0"/>
              <a:t>.</a:t>
            </a:r>
          </a:p>
          <a:p>
            <a:pPr fontAlgn="base"/>
            <a:endParaRPr lang="pt-BR" sz="1400" dirty="0"/>
          </a:p>
          <a:p>
            <a:pPr fontAlgn="base"/>
            <a:r>
              <a:rPr lang="pt-BR" sz="1400" dirty="0"/>
              <a:t>Nossos estudos seguem as orientações do </a:t>
            </a:r>
            <a:r>
              <a:rPr lang="pt-BR" sz="1400" b="1" i="1" dirty="0"/>
              <a:t>Project Management Institute</a:t>
            </a:r>
            <a:r>
              <a:rPr lang="pt-BR" sz="1400" dirty="0"/>
              <a:t> (PMI), que é uma entidade de referência mundial. </a:t>
            </a:r>
            <a:endParaRPr lang="pt-BR" sz="1400" dirty="0" smtClean="0"/>
          </a:p>
          <a:p>
            <a:pPr fontAlgn="base"/>
            <a:endParaRPr lang="pt-BR" sz="1400" dirty="0"/>
          </a:p>
          <a:p>
            <a:pPr fontAlgn="base"/>
            <a:r>
              <a:rPr lang="pt-BR" sz="1400" dirty="0" smtClean="0"/>
              <a:t>O </a:t>
            </a:r>
            <a:r>
              <a:rPr lang="pt-BR" sz="1400" dirty="0"/>
              <a:t>PMBOK (</a:t>
            </a:r>
            <a:r>
              <a:rPr lang="pt-BR" sz="1400" b="1" i="1" dirty="0"/>
              <a:t>Project Management Body of Knowledge</a:t>
            </a:r>
            <a:r>
              <a:rPr lang="pt-BR" sz="1400" dirty="0"/>
              <a:t>) é um guia de conhecimento das boas práticas em gerenciamento de projetos, editado pelo PMI</a:t>
            </a:r>
            <a:r>
              <a:rPr lang="pt-BR" sz="1400" dirty="0" smtClean="0"/>
              <a:t>.</a:t>
            </a:r>
          </a:p>
          <a:p>
            <a:pPr fontAlgn="base"/>
            <a:endParaRPr lang="pt-BR" sz="1400" dirty="0"/>
          </a:p>
          <a:p>
            <a:pPr fontAlgn="base"/>
            <a:r>
              <a:rPr lang="pt-BR" sz="1400" dirty="0"/>
              <a:t>O PKBOK propõe cinco grupos de processos para o gerenciamento do projeto, que atuam durante todo o seu ciclo de vida e classificam os mesmos processos em dez áreas de conhecimento, separadas por requisitos de conhecimento</a:t>
            </a:r>
            <a:r>
              <a:rPr lang="pt-BR" sz="1400" dirty="0" smtClean="0"/>
              <a:t>.</a:t>
            </a:r>
          </a:p>
          <a:p>
            <a:pPr fontAlgn="base"/>
            <a:endParaRPr lang="pt-BR" sz="1400" dirty="0"/>
          </a:p>
          <a:p>
            <a:pPr fontAlgn="base"/>
            <a:r>
              <a:rPr lang="pt-BR" sz="1400" dirty="0"/>
              <a:t>Em cada grupo de processos há documentos que são criados e modificados conforme a necessidade e a evolução das fases do projeto. Sabemos que os processos podem encadear, de forma lógica, um grupo de outros processos, usando as entradas, ferramentas, técnicas e saídas.  </a:t>
            </a:r>
          </a:p>
          <a:p>
            <a:pPr fontAlgn="base"/>
            <a:r>
              <a:rPr lang="pt-BR" sz="1400" dirty="0"/>
              <a:t/>
            </a:r>
            <a:br>
              <a:rPr lang="pt-BR" sz="1400" dirty="0"/>
            </a:br>
            <a:r>
              <a:rPr lang="pt-BR" sz="1400" dirty="0"/>
              <a:t>Uma vez aprovado o início do projeto, o processo de iniciação passa o comando para o grupo de processos de planejamento que detalhará as informações</a:t>
            </a:r>
            <a:r>
              <a:rPr lang="pt-BR" sz="1400" dirty="0" smtClean="0"/>
              <a:t>.</a:t>
            </a:r>
          </a:p>
          <a:p>
            <a:pPr fontAlgn="base"/>
            <a:endParaRPr lang="pt-BR" sz="1400" dirty="0"/>
          </a:p>
          <a:p>
            <a:pPr fontAlgn="base"/>
            <a:r>
              <a:rPr lang="pt-BR" sz="1400" dirty="0"/>
              <a:t>Os processos de planejamento são responsáveis pelo planejamento e o gerenciamento do projeto. </a:t>
            </a:r>
            <a:endParaRPr lang="pt-BR" sz="1400" dirty="0" smtClean="0"/>
          </a:p>
          <a:p>
            <a:pPr fontAlgn="base"/>
            <a:endParaRPr lang="pt-BR" sz="1400" dirty="0"/>
          </a:p>
          <a:p>
            <a:pPr fontAlgn="base"/>
            <a:r>
              <a:rPr lang="pt-BR" sz="1400" dirty="0" smtClean="0"/>
              <a:t>Eles </a:t>
            </a:r>
            <a:r>
              <a:rPr lang="pt-BR" sz="1400" dirty="0"/>
              <a:t>fazem o refinamento do escopo, do custo, fazem o sequenciamento das atividades, estimam os recursos para as atividades, refinam os riscos, trabalham com todas as partes interessadas de forma a aproveitar seus conhecimentos específicos e documentam todas essas ações para desenvolver o plano de gerenciamento do projeto dentro das </a:t>
            </a:r>
            <a:r>
              <a:rPr lang="pt-BR" sz="1400" b="1" dirty="0"/>
              <a:t>premissas e restrições</a:t>
            </a:r>
            <a:r>
              <a:rPr lang="pt-BR" sz="1400" dirty="0"/>
              <a:t> aprovadas no termo de abertura do </a:t>
            </a:r>
            <a:r>
              <a:rPr lang="pt-BR" sz="1400" dirty="0" smtClean="0"/>
              <a:t>projeto.</a:t>
            </a:r>
            <a:endParaRPr lang="pt-BR" sz="1400" dirty="0"/>
          </a:p>
          <a:p>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Grupo </a:t>
              </a:r>
              <a:r>
                <a:rPr lang="pt-BR" b="1" dirty="0"/>
                <a:t>de processo de planejamento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4134011" cy="380115"/>
            <a:chOff x="303101" y="1051243"/>
            <a:chExt cx="4134011" cy="380115"/>
          </a:xfrm>
        </p:grpSpPr>
        <p:sp>
          <p:nvSpPr>
            <p:cNvPr id="19" name="Retângulo de cantos arredondados 18"/>
            <p:cNvSpPr/>
            <p:nvPr/>
          </p:nvSpPr>
          <p:spPr>
            <a:xfrm>
              <a:off x="303101" y="1059557"/>
              <a:ext cx="413401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46975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Grupo de processo de planejamento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4103917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 name="Retângulo 5"/>
          <p:cNvSpPr/>
          <p:nvPr/>
        </p:nvSpPr>
        <p:spPr>
          <a:xfrm>
            <a:off x="5375764" y="2663451"/>
            <a:ext cx="1003095" cy="369332"/>
          </a:xfrm>
          <a:prstGeom prst="rect">
            <a:avLst/>
          </a:prstGeom>
        </p:spPr>
        <p:txBody>
          <a:bodyPr wrap="none">
            <a:spAutoFit/>
          </a:bodyPr>
          <a:lstStyle/>
          <a:p>
            <a:r>
              <a:rPr lang="pt-BR" b="1" dirty="0" smtClean="0"/>
              <a:t>Exemplo</a:t>
            </a:r>
            <a:endParaRPr lang="pt-BR" b="1" dirty="0"/>
          </a:p>
        </p:txBody>
      </p:sp>
      <p:pic>
        <p:nvPicPr>
          <p:cNvPr id="44" name="Imagem 43"/>
          <p:cNvPicPr>
            <a:picLocks noChangeAspect="1"/>
          </p:cNvPicPr>
          <p:nvPr/>
        </p:nvPicPr>
        <p:blipFill>
          <a:blip r:embed="rId5"/>
          <a:stretch>
            <a:fillRect/>
          </a:stretch>
        </p:blipFill>
        <p:spPr>
          <a:xfrm>
            <a:off x="607176" y="4027000"/>
            <a:ext cx="5395495" cy="34852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2" name="Retângulo de cantos arredondados 3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Exemplo</a:t>
            </a:r>
            <a:endParaRPr lang="pt-BR" dirty="0"/>
          </a:p>
        </p:txBody>
      </p:sp>
      <p:pic>
        <p:nvPicPr>
          <p:cNvPr id="4" name="Imagem 3"/>
          <p:cNvPicPr>
            <a:picLocks noChangeAspect="1"/>
          </p:cNvPicPr>
          <p:nvPr/>
        </p:nvPicPr>
        <p:blipFill>
          <a:blip r:embed="rId6"/>
          <a:stretch>
            <a:fillRect/>
          </a:stretch>
        </p:blipFill>
        <p:spPr>
          <a:xfrm>
            <a:off x="3143407" y="1225280"/>
            <a:ext cx="3714593" cy="1548751"/>
          </a:xfrm>
          <a:prstGeom prst="rect">
            <a:avLst/>
          </a:prstGeom>
        </p:spPr>
      </p:pic>
      <p:sp>
        <p:nvSpPr>
          <p:cNvPr id="28" name="Retângulo de cantos arredondados 27"/>
          <p:cNvSpPr/>
          <p:nvPr/>
        </p:nvSpPr>
        <p:spPr>
          <a:xfrm flipH="1">
            <a:off x="285728" y="1477012"/>
            <a:ext cx="6070985" cy="8084500"/>
          </a:xfrm>
          <a:custGeom>
            <a:avLst/>
            <a:gdLst>
              <a:gd name="connsiteX0" fmla="*/ 0 w 6063113"/>
              <a:gd name="connsiteY0" fmla="*/ 1010539 h 7537182"/>
              <a:gd name="connsiteX1" fmla="*/ 1010539 w 6063113"/>
              <a:gd name="connsiteY1" fmla="*/ 0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010539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010539 h 7537182"/>
              <a:gd name="connsiteX0" fmla="*/ 0 w 6063113"/>
              <a:gd name="connsiteY0" fmla="*/ 1791124 h 7537182"/>
              <a:gd name="connsiteX1" fmla="*/ 865573 w 6063113"/>
              <a:gd name="connsiteY1" fmla="*/ 10036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13"/>
              <a:gd name="connsiteY0" fmla="*/ 1791124 h 7537182"/>
              <a:gd name="connsiteX1" fmla="*/ 1345075 w 6063113"/>
              <a:gd name="connsiteY1" fmla="*/ 11151 h 7537182"/>
              <a:gd name="connsiteX2" fmla="*/ 5052574 w 6063113"/>
              <a:gd name="connsiteY2" fmla="*/ 0 h 7537182"/>
              <a:gd name="connsiteX3" fmla="*/ 6063113 w 6063113"/>
              <a:gd name="connsiteY3" fmla="*/ 1010539 h 7537182"/>
              <a:gd name="connsiteX4" fmla="*/ 6063113 w 6063113"/>
              <a:gd name="connsiteY4" fmla="*/ 6526643 h 7537182"/>
              <a:gd name="connsiteX5" fmla="*/ 5052574 w 6063113"/>
              <a:gd name="connsiteY5" fmla="*/ 7537182 h 7537182"/>
              <a:gd name="connsiteX6" fmla="*/ 1010539 w 6063113"/>
              <a:gd name="connsiteY6" fmla="*/ 7537182 h 7537182"/>
              <a:gd name="connsiteX7" fmla="*/ 0 w 6063113"/>
              <a:gd name="connsiteY7" fmla="*/ 6526643 h 7537182"/>
              <a:gd name="connsiteX8" fmla="*/ 0 w 6063113"/>
              <a:gd name="connsiteY8" fmla="*/ 1791124 h 7537182"/>
              <a:gd name="connsiteX0" fmla="*/ 0 w 6063159"/>
              <a:gd name="connsiteY0" fmla="*/ 1779973 h 7526031"/>
              <a:gd name="connsiteX1" fmla="*/ 1345075 w 6063159"/>
              <a:gd name="connsiteY1" fmla="*/ 0 h 7526031"/>
              <a:gd name="connsiteX2" fmla="*/ 5520925 w 6063159"/>
              <a:gd name="connsiteY2" fmla="*/ 11152 h 7526031"/>
              <a:gd name="connsiteX3" fmla="*/ 6063113 w 6063159"/>
              <a:gd name="connsiteY3" fmla="*/ 999388 h 7526031"/>
              <a:gd name="connsiteX4" fmla="*/ 6063113 w 6063159"/>
              <a:gd name="connsiteY4" fmla="*/ 6515492 h 7526031"/>
              <a:gd name="connsiteX5" fmla="*/ 5052574 w 6063159"/>
              <a:gd name="connsiteY5" fmla="*/ 7526031 h 7526031"/>
              <a:gd name="connsiteX6" fmla="*/ 1010539 w 6063159"/>
              <a:gd name="connsiteY6" fmla="*/ 7526031 h 7526031"/>
              <a:gd name="connsiteX7" fmla="*/ 0 w 6063159"/>
              <a:gd name="connsiteY7" fmla="*/ 6515492 h 7526031"/>
              <a:gd name="connsiteX8" fmla="*/ 0 w 6063159"/>
              <a:gd name="connsiteY8" fmla="*/ 1779973 h 7526031"/>
              <a:gd name="connsiteX0" fmla="*/ 0 w 6069432"/>
              <a:gd name="connsiteY0" fmla="*/ 1797417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797417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69432"/>
              <a:gd name="connsiteY0" fmla="*/ 1574393 h 7543475"/>
              <a:gd name="connsiteX1" fmla="*/ 1345075 w 6069432"/>
              <a:gd name="connsiteY1" fmla="*/ 17444 h 7543475"/>
              <a:gd name="connsiteX2" fmla="*/ 5520925 w 6069432"/>
              <a:gd name="connsiteY2" fmla="*/ 28596 h 7543475"/>
              <a:gd name="connsiteX3" fmla="*/ 6063113 w 6069432"/>
              <a:gd name="connsiteY3" fmla="*/ 1016832 h 7543475"/>
              <a:gd name="connsiteX4" fmla="*/ 6063113 w 6069432"/>
              <a:gd name="connsiteY4" fmla="*/ 6532936 h 7543475"/>
              <a:gd name="connsiteX5" fmla="*/ 5052574 w 6069432"/>
              <a:gd name="connsiteY5" fmla="*/ 7543475 h 7543475"/>
              <a:gd name="connsiteX6" fmla="*/ 1010539 w 6069432"/>
              <a:gd name="connsiteY6" fmla="*/ 7543475 h 7543475"/>
              <a:gd name="connsiteX7" fmla="*/ 0 w 6069432"/>
              <a:gd name="connsiteY7" fmla="*/ 6532936 h 7543475"/>
              <a:gd name="connsiteX8" fmla="*/ 0 w 6069432"/>
              <a:gd name="connsiteY8" fmla="*/ 1574393 h 7543475"/>
              <a:gd name="connsiteX0" fmla="*/ 0 w 6090466"/>
              <a:gd name="connsiteY0" fmla="*/ 1563668 h 7532750"/>
              <a:gd name="connsiteX1" fmla="*/ 1345075 w 6090466"/>
              <a:gd name="connsiteY1" fmla="*/ 6719 h 7532750"/>
              <a:gd name="connsiteX2" fmla="*/ 5610135 w 6090466"/>
              <a:gd name="connsiteY2" fmla="*/ 29022 h 7532750"/>
              <a:gd name="connsiteX3" fmla="*/ 6063113 w 6090466"/>
              <a:gd name="connsiteY3" fmla="*/ 1006107 h 7532750"/>
              <a:gd name="connsiteX4" fmla="*/ 6063113 w 6090466"/>
              <a:gd name="connsiteY4" fmla="*/ 6522211 h 7532750"/>
              <a:gd name="connsiteX5" fmla="*/ 5052574 w 6090466"/>
              <a:gd name="connsiteY5" fmla="*/ 7532750 h 7532750"/>
              <a:gd name="connsiteX6" fmla="*/ 1010539 w 6090466"/>
              <a:gd name="connsiteY6" fmla="*/ 7532750 h 7532750"/>
              <a:gd name="connsiteX7" fmla="*/ 0 w 6090466"/>
              <a:gd name="connsiteY7" fmla="*/ 6522211 h 7532750"/>
              <a:gd name="connsiteX8" fmla="*/ 0 w 6090466"/>
              <a:gd name="connsiteY8" fmla="*/ 1563668 h 7532750"/>
              <a:gd name="connsiteX0" fmla="*/ 0 w 6070984"/>
              <a:gd name="connsiteY0" fmla="*/ 1556949 h 7526031"/>
              <a:gd name="connsiteX1" fmla="*/ 1345075 w 6070984"/>
              <a:gd name="connsiteY1" fmla="*/ 0 h 7526031"/>
              <a:gd name="connsiteX2" fmla="*/ 5610135 w 6070984"/>
              <a:gd name="connsiteY2" fmla="*/ 22303 h 7526031"/>
              <a:gd name="connsiteX3" fmla="*/ 6063113 w 6070984"/>
              <a:gd name="connsiteY3" fmla="*/ 999388 h 7526031"/>
              <a:gd name="connsiteX4" fmla="*/ 6063113 w 6070984"/>
              <a:gd name="connsiteY4" fmla="*/ 6515492 h 7526031"/>
              <a:gd name="connsiteX5" fmla="*/ 5052574 w 6070984"/>
              <a:gd name="connsiteY5" fmla="*/ 7526031 h 7526031"/>
              <a:gd name="connsiteX6" fmla="*/ 1010539 w 6070984"/>
              <a:gd name="connsiteY6" fmla="*/ 7526031 h 7526031"/>
              <a:gd name="connsiteX7" fmla="*/ 0 w 6070984"/>
              <a:gd name="connsiteY7" fmla="*/ 6515492 h 7526031"/>
              <a:gd name="connsiteX8" fmla="*/ 0 w 6070984"/>
              <a:gd name="connsiteY8" fmla="*/ 1556949 h 752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0984" h="7526031">
                <a:moveTo>
                  <a:pt x="0" y="1556949"/>
                </a:moveTo>
                <a:cubicBezTo>
                  <a:pt x="1862254" y="1511800"/>
                  <a:pt x="642004" y="635620"/>
                  <a:pt x="1345075" y="0"/>
                </a:cubicBezTo>
                <a:lnTo>
                  <a:pt x="5610135" y="22303"/>
                </a:lnTo>
                <a:cubicBezTo>
                  <a:pt x="6168239" y="-33454"/>
                  <a:pt x="6063113" y="441283"/>
                  <a:pt x="6063113" y="999388"/>
                </a:cubicBezTo>
                <a:lnTo>
                  <a:pt x="6063113" y="6515492"/>
                </a:lnTo>
                <a:cubicBezTo>
                  <a:pt x="6063113" y="7073597"/>
                  <a:pt x="5610679" y="7526031"/>
                  <a:pt x="5052574" y="7526031"/>
                </a:cubicBezTo>
                <a:lnTo>
                  <a:pt x="1010539" y="7526031"/>
                </a:lnTo>
                <a:cubicBezTo>
                  <a:pt x="452434" y="7526031"/>
                  <a:pt x="0" y="7073597"/>
                  <a:pt x="0" y="6515492"/>
                </a:cubicBezTo>
                <a:lnTo>
                  <a:pt x="0" y="1556949"/>
                </a:lnTo>
                <a:close/>
              </a:path>
            </a:pathLst>
          </a:cu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b="1" dirty="0" smtClean="0"/>
          </a:p>
          <a:p>
            <a:pPr fontAlgn="base"/>
            <a:endParaRPr lang="pt-BR" sz="1400" b="1" dirty="0"/>
          </a:p>
          <a:p>
            <a:pPr fontAlgn="base"/>
            <a:r>
              <a:rPr lang="pt-BR" sz="1400" b="1" dirty="0" smtClean="0"/>
              <a:t>Premissas</a:t>
            </a:r>
            <a:r>
              <a:rPr lang="pt-BR" sz="1400" dirty="0"/>
              <a:t>: um fator do processo de planejamento considerado </a:t>
            </a:r>
            <a:endParaRPr lang="pt-BR" sz="1400" dirty="0" smtClean="0"/>
          </a:p>
          <a:p>
            <a:pPr fontAlgn="base"/>
            <a:r>
              <a:rPr lang="pt-BR" sz="1400" dirty="0" smtClean="0"/>
              <a:t>verdadeiro</a:t>
            </a:r>
            <a:r>
              <a:rPr lang="pt-BR" sz="1400" dirty="0"/>
              <a:t>, real ou certo, sem a necessidade de prova ou </a:t>
            </a:r>
            <a:endParaRPr lang="pt-BR" sz="1400" dirty="0" smtClean="0"/>
          </a:p>
          <a:p>
            <a:pPr fontAlgn="base"/>
            <a:r>
              <a:rPr lang="pt-BR" sz="1400" dirty="0" smtClean="0"/>
              <a:t>demonstração.</a:t>
            </a:r>
          </a:p>
          <a:p>
            <a:pPr fontAlgn="base"/>
            <a:endParaRPr lang="pt-BR" sz="1400" dirty="0"/>
          </a:p>
          <a:p>
            <a:pPr fontAlgn="base"/>
            <a:endParaRPr lang="pt-BR" sz="1400" b="1" dirty="0" smtClean="0"/>
          </a:p>
          <a:p>
            <a:pPr fontAlgn="base"/>
            <a:r>
              <a:rPr lang="pt-BR" sz="1400" b="1" dirty="0" smtClean="0"/>
              <a:t>Restrições</a:t>
            </a:r>
            <a:r>
              <a:rPr lang="pt-BR" sz="1400" dirty="0"/>
              <a:t>: um fator limitador que afeta a execução de um projeto, </a:t>
            </a:r>
            <a:endParaRPr lang="pt-BR" sz="1400" dirty="0" smtClean="0"/>
          </a:p>
          <a:p>
            <a:pPr fontAlgn="base"/>
            <a:r>
              <a:rPr lang="pt-BR" sz="1400" dirty="0" smtClean="0"/>
              <a:t>programa</a:t>
            </a:r>
            <a:r>
              <a:rPr lang="pt-BR" sz="1400" dirty="0"/>
              <a:t>, portfólio ou processo. (PMI, 2017).</a:t>
            </a:r>
          </a:p>
          <a:p>
            <a:r>
              <a:rPr lang="pt-BR" sz="1400" b="1" dirty="0"/>
              <a:t/>
            </a:r>
            <a:br>
              <a:rPr lang="pt-BR" sz="1400" b="1" dirty="0"/>
            </a:br>
            <a:endParaRPr lang="pt-BR" sz="1400" dirty="0"/>
          </a:p>
        </p:txBody>
      </p:sp>
      <p:sp>
        <p:nvSpPr>
          <p:cNvPr id="22"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grpSp>
        <p:nvGrpSpPr>
          <p:cNvPr id="2" name="Grupo 1"/>
          <p:cNvGrpSpPr/>
          <p:nvPr/>
        </p:nvGrpSpPr>
        <p:grpSpPr>
          <a:xfrm>
            <a:off x="303101" y="1051243"/>
            <a:ext cx="3989995" cy="380115"/>
            <a:chOff x="303101" y="1051243"/>
            <a:chExt cx="3989995" cy="380115"/>
          </a:xfrm>
        </p:grpSpPr>
        <p:sp>
          <p:nvSpPr>
            <p:cNvPr id="26" name="Retângulo de cantos arredondados 25"/>
            <p:cNvSpPr/>
            <p:nvPr/>
          </p:nvSpPr>
          <p:spPr>
            <a:xfrm>
              <a:off x="303101" y="1059557"/>
              <a:ext cx="398999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7" name="Retângulo de cantos arredondados 26"/>
            <p:cNvSpPr/>
            <p:nvPr/>
          </p:nvSpPr>
          <p:spPr>
            <a:xfrm>
              <a:off x="895349" y="1051243"/>
              <a:ext cx="3341103"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Grupo de processo de planejamento</a:t>
              </a:r>
              <a:endParaRPr lang="pt-BR" sz="1450" dirty="0"/>
            </a:p>
          </p:txBody>
        </p:sp>
        <p:pic>
          <p:nvPicPr>
            <p:cNvPr id="30" name="Imagem 29"/>
            <p:cNvPicPr>
              <a:picLocks noChangeAspect="1"/>
            </p:cNvPicPr>
            <p:nvPr/>
          </p:nvPicPr>
          <p:blipFill>
            <a:blip r:embed="rId7"/>
            <a:stretch>
              <a:fillRect/>
            </a:stretch>
          </p:blipFill>
          <p:spPr>
            <a:xfrm>
              <a:off x="359837" y="1064975"/>
              <a:ext cx="494678" cy="358069"/>
            </a:xfrm>
            <a:prstGeom prst="rect">
              <a:avLst/>
            </a:prstGeom>
          </p:spPr>
        </p:pic>
      </p:grpSp>
    </p:spTree>
    <p:extLst>
      <p:ext uri="{BB962C8B-B14F-4D97-AF65-F5344CB8AC3E}">
        <p14:creationId xmlns:p14="http://schemas.microsoft.com/office/powerpoint/2010/main" val="17847508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plano de gerenciamento de projeto é o documento que vai conter o detalhamento de </a:t>
            </a:r>
            <a:r>
              <a:rPr lang="pt-BR" sz="1400" b="1" dirty="0"/>
              <a:t>todas as ações programadas para o projeto</a:t>
            </a:r>
            <a:r>
              <a:rPr lang="pt-BR" sz="1400" dirty="0"/>
              <a:t>. </a:t>
            </a:r>
          </a:p>
          <a:p>
            <a:pPr fontAlgn="base"/>
            <a:r>
              <a:rPr lang="pt-BR" sz="1400" dirty="0" smtClean="0"/>
              <a:t>É </a:t>
            </a:r>
            <a:r>
              <a:rPr lang="pt-BR" sz="1400" dirty="0"/>
              <a:t>a partir desse ponto que passamos a verificar e a detalhar melhor o conteúdo do projeto</a:t>
            </a:r>
            <a:r>
              <a:rPr lang="pt-BR" sz="1400" dirty="0" smtClean="0"/>
              <a:t>.</a:t>
            </a:r>
          </a:p>
          <a:p>
            <a:pPr fontAlgn="base"/>
            <a:endParaRPr lang="pt-BR" sz="1400" dirty="0"/>
          </a:p>
          <a:p>
            <a:pPr fontAlgn="base"/>
            <a:r>
              <a:rPr lang="pt-BR" sz="1400" dirty="0"/>
              <a:t>O trabalho será aprofundado para montar um plano bem estimado e fornecer informações suficientes e precisas para uma decisão apropriada sobre a execução ou não de atividades no projeto</a:t>
            </a:r>
            <a:r>
              <a:rPr lang="pt-BR" sz="1400" dirty="0" smtClean="0"/>
              <a:t>.</a:t>
            </a:r>
            <a:endParaRPr lang="pt-BR" sz="1400" dirty="0"/>
          </a:p>
          <a:p>
            <a:pPr fontAlgn="base"/>
            <a:r>
              <a:rPr lang="pt-BR" sz="1400" dirty="0"/>
              <a:t>No planejamento, usamos como entrada os documentos gerados na fase inicial. </a:t>
            </a:r>
            <a:endParaRPr lang="pt-BR" sz="1400" dirty="0" smtClean="0"/>
          </a:p>
          <a:p>
            <a:pPr fontAlgn="base"/>
            <a:endParaRPr lang="pt-BR" sz="1400" dirty="0"/>
          </a:p>
          <a:p>
            <a:pPr fontAlgn="base"/>
            <a:r>
              <a:rPr lang="pt-BR" sz="1400" dirty="0" smtClean="0"/>
              <a:t>É </a:t>
            </a:r>
            <a:r>
              <a:rPr lang="pt-BR" sz="1400" dirty="0"/>
              <a:t>primordial a atenção para atender as expectativas, interesses e necessidades das partes interessadas. </a:t>
            </a:r>
            <a:endParaRPr lang="pt-BR" sz="1400" dirty="0" smtClean="0"/>
          </a:p>
          <a:p>
            <a:pPr fontAlgn="base"/>
            <a:endParaRPr lang="pt-BR" sz="1400" dirty="0"/>
          </a:p>
          <a:p>
            <a:pPr fontAlgn="base"/>
            <a:r>
              <a:rPr lang="pt-BR" sz="1400" dirty="0"/>
              <a:t>Os documentos do plano de gerenciamento do projeto incluem, entre outros</a:t>
            </a:r>
            <a:r>
              <a:rPr lang="pt-BR" sz="1400" dirty="0" smtClean="0"/>
              <a:t>:</a:t>
            </a:r>
            <a:endParaRPr lang="pt-BR" sz="1400" dirty="0"/>
          </a:p>
          <a:p>
            <a:pPr fontAlgn="base"/>
            <a:r>
              <a:rPr lang="pt-BR" sz="1400" dirty="0"/>
              <a:t>Plano de gerenciamento do escopo</a:t>
            </a:r>
            <a:r>
              <a:rPr lang="pt-BR" sz="1400" dirty="0" smtClean="0"/>
              <a:t>;</a:t>
            </a:r>
            <a:endParaRPr lang="pt-BR" sz="1400" dirty="0"/>
          </a:p>
          <a:p>
            <a:pPr fontAlgn="base"/>
            <a:r>
              <a:rPr lang="pt-BR" sz="1400" dirty="0"/>
              <a:t>Plano de gerenciamento dos requisitos</a:t>
            </a:r>
            <a:r>
              <a:rPr lang="pt-BR" sz="1400" dirty="0" smtClean="0"/>
              <a:t>;</a:t>
            </a:r>
            <a:endParaRPr lang="pt-BR" sz="1400" dirty="0"/>
          </a:p>
          <a:p>
            <a:pPr fontAlgn="base"/>
            <a:r>
              <a:rPr lang="pt-BR" sz="1400" dirty="0"/>
              <a:t>Plano de gerenciamento do cronograma</a:t>
            </a:r>
            <a:r>
              <a:rPr lang="pt-BR" sz="1400" dirty="0" smtClean="0"/>
              <a:t>;</a:t>
            </a:r>
            <a:endParaRPr lang="pt-BR" sz="1400" dirty="0"/>
          </a:p>
          <a:p>
            <a:pPr fontAlgn="base"/>
            <a:r>
              <a:rPr lang="pt-BR" sz="1400" dirty="0"/>
              <a:t>Plano de gerenciamento dos custos</a:t>
            </a:r>
            <a:r>
              <a:rPr lang="pt-BR" sz="1400" dirty="0" smtClean="0"/>
              <a:t>;</a:t>
            </a:r>
            <a:endParaRPr lang="pt-BR" sz="1400" dirty="0"/>
          </a:p>
          <a:p>
            <a:pPr fontAlgn="base"/>
            <a:r>
              <a:rPr lang="pt-BR" sz="1400" dirty="0"/>
              <a:t>Plano de gerenciamento da qualidade</a:t>
            </a:r>
            <a:r>
              <a:rPr lang="pt-BR" sz="1400" dirty="0" smtClean="0"/>
              <a:t>;</a:t>
            </a:r>
            <a:endParaRPr lang="pt-BR" sz="1400" dirty="0"/>
          </a:p>
          <a:p>
            <a:pPr fontAlgn="base"/>
            <a:r>
              <a:rPr lang="pt-BR" sz="1400" dirty="0"/>
              <a:t>Plano de gerenciamento dos recursos</a:t>
            </a:r>
            <a:r>
              <a:rPr lang="pt-BR" sz="1400" dirty="0" smtClean="0"/>
              <a:t>;</a:t>
            </a:r>
            <a:endParaRPr lang="pt-BR" sz="1400" dirty="0"/>
          </a:p>
          <a:p>
            <a:pPr fontAlgn="base"/>
            <a:r>
              <a:rPr lang="pt-BR" sz="1400" dirty="0"/>
              <a:t>Plano de gerenciamento das comunicações</a:t>
            </a:r>
            <a:r>
              <a:rPr lang="pt-BR" sz="1400" dirty="0" smtClean="0"/>
              <a:t>;</a:t>
            </a:r>
            <a:endParaRPr lang="pt-BR" sz="1400" dirty="0"/>
          </a:p>
          <a:p>
            <a:pPr fontAlgn="base"/>
            <a:r>
              <a:rPr lang="pt-BR" sz="1400" dirty="0"/>
              <a:t>Plano de gerenciamento dos riscos</a:t>
            </a:r>
            <a:r>
              <a:rPr lang="pt-BR" sz="1400" dirty="0" smtClean="0"/>
              <a:t>;</a:t>
            </a:r>
            <a:endParaRPr lang="pt-BR" sz="1400" dirty="0"/>
          </a:p>
          <a:p>
            <a:pPr fontAlgn="base"/>
            <a:r>
              <a:rPr lang="pt-BR" sz="1400" dirty="0"/>
              <a:t>Plano de gerenciamento das aquisições</a:t>
            </a:r>
            <a:r>
              <a:rPr lang="pt-BR" sz="1400" dirty="0" smtClean="0"/>
              <a:t>;</a:t>
            </a:r>
            <a:endParaRPr lang="pt-BR" sz="1400" dirty="0"/>
          </a:p>
          <a:p>
            <a:pPr fontAlgn="base"/>
            <a:r>
              <a:rPr lang="pt-BR" sz="1400" dirty="0"/>
              <a:t>Plano de engajamento das partes interessadas</a:t>
            </a:r>
            <a:r>
              <a:rPr lang="pt-BR" sz="1400" dirty="0" smtClean="0"/>
              <a:t>.</a:t>
            </a:r>
          </a:p>
          <a:p>
            <a:pPr fontAlgn="base"/>
            <a:endParaRPr lang="pt-BR" sz="1400" dirty="0"/>
          </a:p>
          <a:p>
            <a:pPr fontAlgn="base"/>
            <a:r>
              <a:rPr lang="pt-BR" sz="1400" dirty="0"/>
              <a:t>O grupo de processos de planejamento está distribuído em todas as áreas de conhecimento do projeto. </a:t>
            </a:r>
            <a:endParaRPr lang="pt-BR" sz="1400" dirty="0" smtClean="0"/>
          </a:p>
          <a:p>
            <a:pPr fontAlgn="base"/>
            <a:endParaRPr lang="pt-BR" sz="1400" dirty="0"/>
          </a:p>
          <a:p>
            <a:pPr fontAlgn="base"/>
            <a:r>
              <a:rPr lang="pt-BR" sz="1400" dirty="0" smtClean="0"/>
              <a:t>Para </a:t>
            </a:r>
            <a:r>
              <a:rPr lang="pt-BR" sz="1400" dirty="0"/>
              <a:t>facilitar o entendimento, faremos a apresentação pelas áreas de conhecimento que encadeiam os processos e produzem um melhor esclarecimento de como ocorrem. </a:t>
            </a:r>
          </a:p>
          <a:p>
            <a:pPr fontAlgn="base"/>
            <a:r>
              <a:rPr lang="pt-BR" sz="1400" dirty="0"/>
              <a:t>Ao estudarmos os processos pelas áreas de conhecimentos, os grupos de processos são mostrados agrupados. Por serem os mesmos processos, apenas agrupados de outra forma, os conhecimentos são transmitidos.</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Plano de gerenciamento do projeto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4134011" cy="380115"/>
            <a:chOff x="303101" y="1051243"/>
            <a:chExt cx="4134011" cy="380115"/>
          </a:xfrm>
        </p:grpSpPr>
        <p:sp>
          <p:nvSpPr>
            <p:cNvPr id="19" name="Retângulo de cantos arredondados 18"/>
            <p:cNvSpPr/>
            <p:nvPr/>
          </p:nvSpPr>
          <p:spPr>
            <a:xfrm>
              <a:off x="303101" y="1059557"/>
              <a:ext cx="413401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346975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Grupo de processo de planejamento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9381452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dirty="0"/>
              <a:t>O gerenciamento do </a:t>
            </a:r>
            <a:r>
              <a:rPr lang="pt-BR" sz="1400" b="1" dirty="0"/>
              <a:t>escopo</a:t>
            </a:r>
            <a:r>
              <a:rPr lang="pt-BR" sz="1400" dirty="0"/>
              <a:t> tem como objetivo identificar o trabalho necessário para a execução do projeto. A definição do escopo deve servir para </a:t>
            </a:r>
            <a:r>
              <a:rPr lang="pt-BR" sz="1400" b="1" dirty="0"/>
              <a:t>tomada de decisões</a:t>
            </a:r>
            <a:r>
              <a:rPr lang="pt-BR" sz="1400" dirty="0"/>
              <a:t> nos projetos, estabelecer um entendimento comum entre as partes, capturar os requisitos do negócio, o que o projeto pretende atender, descrever o produto e os subprodutos do projeto</a:t>
            </a:r>
            <a:r>
              <a:rPr lang="pt-BR" sz="1400" dirty="0" smtClean="0"/>
              <a:t>.</a:t>
            </a:r>
          </a:p>
          <a:p>
            <a:pPr fontAlgn="base"/>
            <a:endParaRPr lang="pt-BR" sz="1400" dirty="0"/>
          </a:p>
          <a:p>
            <a:pPr fontAlgn="base"/>
            <a:r>
              <a:rPr lang="pt-BR" sz="1400" b="1" dirty="0"/>
              <a:t>Escopo do produto</a:t>
            </a:r>
            <a:r>
              <a:rPr lang="pt-BR" sz="1400" dirty="0"/>
              <a:t> está ligado ao produto, serviço ou resultado que será entregue ao final do projeto. Representa as características e funções que descrevem este produto, serviço ou resultado. São as definições do produto que geram as decisões para o planejamento do projeto</a:t>
            </a:r>
            <a:r>
              <a:rPr lang="pt-BR" sz="1400" dirty="0" smtClean="0"/>
              <a:t>.</a:t>
            </a:r>
          </a:p>
          <a:p>
            <a:pPr fontAlgn="base"/>
            <a:endParaRPr lang="pt-BR" sz="1400" dirty="0"/>
          </a:p>
          <a:p>
            <a:pPr fontAlgn="base"/>
            <a:r>
              <a:rPr lang="pt-BR" sz="1400" b="1" dirty="0" smtClean="0"/>
              <a:t>Escopo </a:t>
            </a:r>
            <a:r>
              <a:rPr lang="pt-BR" sz="1400" b="1" dirty="0"/>
              <a:t>do projeto</a:t>
            </a:r>
            <a:r>
              <a:rPr lang="pt-BR" sz="1400" dirty="0"/>
              <a:t> é o trabalho que deve ser desenvolvido para a entrega do produto com as características e funções definidas. Envolve o trabalho de definir, planejar, controlar e monitorar os recursos necessários para executar o projeto e, consequentemente, a construção do </a:t>
            </a:r>
            <a:r>
              <a:rPr lang="pt-BR" sz="1400" dirty="0" smtClean="0"/>
              <a:t>produ</a:t>
            </a:r>
            <a:r>
              <a:rPr lang="pt-BR" sz="1400" dirty="0"/>
              <a:t>to (prazo, pessoas, custo etc.). (PMI, 2017).</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Gerenciamento </a:t>
              </a:r>
              <a:r>
                <a:rPr lang="pt-BR" b="1" dirty="0"/>
                <a:t>do escopo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3269915" cy="380115"/>
            <a:chOff x="303101" y="1051243"/>
            <a:chExt cx="3269915" cy="380115"/>
          </a:xfrm>
        </p:grpSpPr>
        <p:sp>
          <p:nvSpPr>
            <p:cNvPr id="19" name="Retângulo de cantos arredondados 18"/>
            <p:cNvSpPr/>
            <p:nvPr/>
          </p:nvSpPr>
          <p:spPr>
            <a:xfrm>
              <a:off x="303101" y="1059557"/>
              <a:ext cx="326991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60565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escopo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4" name="Imagem 3"/>
          <p:cNvPicPr>
            <a:picLocks noChangeAspect="1"/>
          </p:cNvPicPr>
          <p:nvPr/>
        </p:nvPicPr>
        <p:blipFill>
          <a:blip r:embed="rId7"/>
          <a:stretch>
            <a:fillRect/>
          </a:stretch>
        </p:blipFill>
        <p:spPr>
          <a:xfrm>
            <a:off x="1094703" y="1567074"/>
            <a:ext cx="4363799" cy="2377814"/>
          </a:xfrm>
          <a:prstGeom prst="rect">
            <a:avLst/>
          </a:prstGeom>
        </p:spPr>
      </p:pic>
    </p:spTree>
    <p:extLst>
      <p:ext uri="{BB962C8B-B14F-4D97-AF65-F5344CB8AC3E}">
        <p14:creationId xmlns:p14="http://schemas.microsoft.com/office/powerpoint/2010/main" val="30245735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gerenciamento do escopo coleta, verifica, mede e controla o que faz parte ou não do escopo e detalha todo o trabalho do projeto para obter a aceitação das entregas pelas partes interessadas</a:t>
            </a:r>
            <a:r>
              <a:rPr lang="pt-BR" sz="1400" dirty="0" smtClean="0"/>
              <a:t>.</a:t>
            </a:r>
          </a:p>
          <a:p>
            <a:pPr fontAlgn="base"/>
            <a:endParaRPr lang="pt-BR" sz="1400" dirty="0"/>
          </a:p>
          <a:p>
            <a:pPr fontAlgn="base"/>
            <a:r>
              <a:rPr lang="pt-BR" sz="1400" dirty="0"/>
              <a:t>Os processos de gerenciamento do escopo no grupo de processos de planejamento são: </a:t>
            </a:r>
            <a:endParaRPr lang="pt-BR" sz="1400" dirty="0" smtClean="0"/>
          </a:p>
          <a:p>
            <a:pPr fontAlgn="base"/>
            <a:endParaRPr lang="pt-BR" sz="1400" dirty="0"/>
          </a:p>
          <a:p>
            <a:pPr fontAlgn="base"/>
            <a:r>
              <a:rPr lang="pt-BR" sz="1600" b="1" dirty="0"/>
              <a:t>planejar o gerenciamento do escopo</a:t>
            </a:r>
            <a:r>
              <a:rPr lang="pt-BR" sz="1600" b="1" dirty="0" smtClean="0"/>
              <a:t>;</a:t>
            </a:r>
            <a:endParaRPr lang="pt-BR" sz="1600" b="1" dirty="0"/>
          </a:p>
          <a:p>
            <a:pPr fontAlgn="base"/>
            <a:r>
              <a:rPr lang="pt-BR" sz="1600" b="1" dirty="0"/>
              <a:t>coletar os requisitos</a:t>
            </a:r>
            <a:r>
              <a:rPr lang="pt-BR" sz="1600" b="1" dirty="0" smtClean="0"/>
              <a:t>;</a:t>
            </a:r>
            <a:endParaRPr lang="pt-BR" sz="1600" b="1" dirty="0"/>
          </a:p>
          <a:p>
            <a:pPr fontAlgn="base"/>
            <a:r>
              <a:rPr lang="pt-BR" sz="1600" b="1" dirty="0"/>
              <a:t>definir o escopo</a:t>
            </a:r>
            <a:r>
              <a:rPr lang="pt-BR" sz="1600" b="1" dirty="0" smtClean="0"/>
              <a:t>;</a:t>
            </a:r>
            <a:endParaRPr lang="pt-BR" sz="1600" b="1" dirty="0"/>
          </a:p>
          <a:p>
            <a:pPr fontAlgn="base"/>
            <a:r>
              <a:rPr lang="pt-BR" sz="1600" b="1" dirty="0"/>
              <a:t>criar a EAP.</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Gerenciamento </a:t>
              </a:r>
              <a:r>
                <a:rPr lang="pt-BR" b="1" dirty="0"/>
                <a:t>do escopo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3269915" cy="380115"/>
            <a:chOff x="303101" y="1051243"/>
            <a:chExt cx="3269915" cy="380115"/>
          </a:xfrm>
        </p:grpSpPr>
        <p:sp>
          <p:nvSpPr>
            <p:cNvPr id="19" name="Retângulo de cantos arredondados 18"/>
            <p:cNvSpPr/>
            <p:nvPr/>
          </p:nvSpPr>
          <p:spPr>
            <a:xfrm>
              <a:off x="303101" y="1059557"/>
              <a:ext cx="326991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60565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escopo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41935513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smtClean="0"/>
          </a:p>
          <a:p>
            <a:pPr fontAlgn="base"/>
            <a:endParaRPr lang="pt-BR" sz="1400" dirty="0"/>
          </a:p>
          <a:p>
            <a:pPr fontAlgn="base"/>
            <a:endParaRPr lang="pt-BR" sz="1400" dirty="0" smtClean="0"/>
          </a:p>
          <a:p>
            <a:pPr fontAlgn="base"/>
            <a:r>
              <a:rPr lang="pt-BR" sz="1400" dirty="0" smtClean="0"/>
              <a:t>O </a:t>
            </a:r>
            <a:r>
              <a:rPr lang="pt-BR" sz="1400" dirty="0"/>
              <a:t>planejamento do gerenciamento do escopo é o documento que descreve o escopo do projeto e o do produto a ser entregue. </a:t>
            </a:r>
            <a:endParaRPr lang="pt-BR" sz="1400" dirty="0" smtClean="0"/>
          </a:p>
          <a:p>
            <a:pPr fontAlgn="base"/>
            <a:endParaRPr lang="pt-BR" sz="1400" dirty="0"/>
          </a:p>
          <a:p>
            <a:pPr fontAlgn="base"/>
            <a:r>
              <a:rPr lang="pt-BR" sz="1400" dirty="0" smtClean="0"/>
              <a:t>Esse </a:t>
            </a:r>
            <a:r>
              <a:rPr lang="pt-BR" sz="1400" dirty="0"/>
              <a:t>documento será utilizado durante todo o projeto e será sempre validado e incrementado com as informações dentro do ciclo de vida do projeto. </a:t>
            </a:r>
            <a:endParaRPr lang="pt-BR" sz="1400" dirty="0" smtClean="0"/>
          </a:p>
          <a:p>
            <a:pPr fontAlgn="base"/>
            <a:endParaRPr lang="pt-BR" sz="1400" dirty="0"/>
          </a:p>
          <a:p>
            <a:pPr fontAlgn="base"/>
            <a:r>
              <a:rPr lang="pt-BR" sz="1400" dirty="0"/>
              <a:t>Para a elaboração desse documento, são usados o termo de abertura, plano de gerenciamento de projeto, com as definições que já foram feitas até o momento, fatores ambienteis da organização e ativos de processos organizacionais</a:t>
            </a:r>
            <a:r>
              <a:rPr lang="pt-BR" sz="1400" dirty="0" smtClean="0"/>
              <a:t>.</a:t>
            </a:r>
          </a:p>
          <a:p>
            <a:pPr fontAlgn="base"/>
            <a:endParaRPr lang="pt-BR" sz="1400" dirty="0"/>
          </a:p>
          <a:p>
            <a:pPr fontAlgn="base"/>
            <a:r>
              <a:rPr lang="pt-BR" sz="1400" dirty="0"/>
              <a:t>Na prática, o plano de gerenciamento do escopo detalha </a:t>
            </a:r>
            <a:r>
              <a:rPr lang="pt-BR" sz="1400" b="1" dirty="0"/>
              <a:t>os requisitos necessários para a produção do produto</a:t>
            </a:r>
            <a:r>
              <a:rPr lang="pt-BR" sz="1400" dirty="0"/>
              <a:t>. É um documento que reflete a solução encontrada para o projeto produzir o esperado</a:t>
            </a:r>
            <a:r>
              <a:rPr lang="pt-BR" sz="1400" dirty="0" smtClean="0"/>
              <a:t>.</a:t>
            </a:r>
          </a:p>
          <a:p>
            <a:pPr fontAlgn="base"/>
            <a:endParaRPr lang="pt-BR" sz="1400" dirty="0"/>
          </a:p>
          <a:p>
            <a:r>
              <a:rPr lang="pt-BR" sz="1400" dirty="0"/>
              <a:t/>
            </a:r>
            <a:br>
              <a:rPr lang="pt-BR" sz="1400" dirty="0"/>
            </a:b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Planejar </a:t>
              </a:r>
              <a:r>
                <a:rPr lang="pt-BR" b="1" dirty="0"/>
                <a:t>o gerenciamento do escopo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3269915" cy="380115"/>
            <a:chOff x="303101" y="1051243"/>
            <a:chExt cx="3269915" cy="380115"/>
          </a:xfrm>
        </p:grpSpPr>
        <p:sp>
          <p:nvSpPr>
            <p:cNvPr id="19" name="Retângulo de cantos arredondados 18"/>
            <p:cNvSpPr/>
            <p:nvPr/>
          </p:nvSpPr>
          <p:spPr>
            <a:xfrm>
              <a:off x="303101" y="1059557"/>
              <a:ext cx="326991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60565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escopo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7"/>
          <a:stretch>
            <a:fillRect/>
          </a:stretch>
        </p:blipFill>
        <p:spPr>
          <a:xfrm>
            <a:off x="887553" y="1678582"/>
            <a:ext cx="4911610" cy="269835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4134033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uke pensando no que estud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5873" y="1049714"/>
            <a:ext cx="1035924" cy="106934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73689" y="1023347"/>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 descr="Resultado de imagem para java"/>
          <p:cNvPicPr>
            <a:picLocks noChangeAspect="1" noChangeArrowheads="1"/>
          </p:cNvPicPr>
          <p:nvPr/>
        </p:nvPicPr>
        <p:blipFill>
          <a:blip r:embed="rId3"/>
          <a:srcRect/>
          <a:stretch>
            <a:fillRect/>
          </a:stretch>
        </p:blipFill>
        <p:spPr bwMode="auto">
          <a:xfrm>
            <a:off x="4725144" y="6321152"/>
            <a:ext cx="1643074" cy="2286016"/>
          </a:xfrm>
          <a:prstGeom prst="rect">
            <a:avLst/>
          </a:prstGeom>
          <a:noFill/>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3" name="Cruz 12"/>
          <p:cNvSpPr/>
          <p:nvPr/>
        </p:nvSpPr>
        <p:spPr>
          <a:xfrm>
            <a:off x="4378214"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ruz 14"/>
          <p:cNvSpPr/>
          <p:nvPr/>
        </p:nvSpPr>
        <p:spPr>
          <a:xfrm>
            <a:off x="3794740" y="6681192"/>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a:off x="3283136" y="6321152"/>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7" name="Retângulo 16"/>
          <p:cNvSpPr/>
          <p:nvPr/>
        </p:nvSpPr>
        <p:spPr>
          <a:xfrm>
            <a:off x="4789317" y="6321152"/>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23" name="Cruz 22"/>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ruz 23"/>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2" name="Título 1"/>
          <p:cNvSpPr txBox="1">
            <a:spLocks/>
          </p:cNvSpPr>
          <p:nvPr/>
        </p:nvSpPr>
        <p:spPr>
          <a:xfrm>
            <a:off x="403151" y="1639815"/>
            <a:ext cx="6286544" cy="7345634"/>
          </a:xfrm>
          <a:prstGeom prst="rect">
            <a:avLst/>
          </a:prstGeom>
        </p:spPr>
        <p:txBody>
          <a:bodyPr vert="horz" lIns="91440" tIns="45720" rIns="91440" bIns="45720" rtlCol="0" anchor="t">
            <a:noAutofit/>
          </a:bodyPr>
          <a:lstStyle/>
          <a:p>
            <a:pPr fontAlgn="base"/>
            <a:endParaRPr lang="pt-BR" sz="2400" b="1" dirty="0" smtClean="0"/>
          </a:p>
          <a:p>
            <a:pPr fontAlgn="base"/>
            <a:r>
              <a:rPr lang="pt-BR" sz="2400" b="1" dirty="0" smtClean="0"/>
              <a:t>Unidade </a:t>
            </a:r>
            <a:r>
              <a:rPr lang="pt-BR" sz="2400" b="1" dirty="0"/>
              <a:t>03: </a:t>
            </a:r>
            <a:endParaRPr lang="pt-BR" sz="2400" b="1" dirty="0" smtClean="0"/>
          </a:p>
          <a:p>
            <a:pPr fontAlgn="base"/>
            <a:r>
              <a:rPr lang="pt-BR" sz="2400" b="1" dirty="0" smtClean="0"/>
              <a:t>Processos </a:t>
            </a:r>
            <a:r>
              <a:rPr lang="pt-BR" sz="2400" b="1" dirty="0"/>
              <a:t>do gerenciamento de </a:t>
            </a:r>
            <a:r>
              <a:rPr lang="pt-BR" sz="2400" b="1" dirty="0" smtClean="0"/>
              <a:t>projeto</a:t>
            </a:r>
            <a:endParaRPr lang="pt-BR" sz="2400" b="1" dirty="0"/>
          </a:p>
          <a:p>
            <a:pPr fontAlgn="base"/>
            <a:endParaRPr lang="pt-BR" sz="2400" b="1" dirty="0"/>
          </a:p>
          <a:p>
            <a:pPr fontAlgn="base"/>
            <a:r>
              <a:rPr lang="pt-BR" sz="2400" b="1" dirty="0"/>
              <a:t>//</a:t>
            </a:r>
            <a:r>
              <a:rPr lang="pt-BR" sz="2400" dirty="0"/>
              <a:t> grupo de processo de planejamento</a:t>
            </a:r>
          </a:p>
          <a:p>
            <a:pPr fontAlgn="base"/>
            <a:r>
              <a:rPr lang="pt-BR" sz="2400" b="1" dirty="0"/>
              <a:t>// </a:t>
            </a:r>
            <a:r>
              <a:rPr lang="pt-BR" sz="2400" dirty="0"/>
              <a:t>gerenciamento do escopo</a:t>
            </a:r>
          </a:p>
          <a:p>
            <a:pPr fontAlgn="base"/>
            <a:r>
              <a:rPr lang="pt-BR" sz="2400" b="1" dirty="0"/>
              <a:t>// </a:t>
            </a:r>
            <a:r>
              <a:rPr lang="pt-BR" sz="2400" dirty="0"/>
              <a:t>gerenciamento do cronograma </a:t>
            </a:r>
          </a:p>
          <a:p>
            <a:pPr fontAlgn="base"/>
            <a:r>
              <a:rPr lang="pt-BR" sz="2400" b="1" dirty="0"/>
              <a:t>// </a:t>
            </a:r>
            <a:r>
              <a:rPr lang="pt-BR" sz="2400" dirty="0"/>
              <a:t>gerenciamento do custo</a:t>
            </a:r>
          </a:p>
          <a:p>
            <a:pPr fontAlgn="base"/>
            <a:r>
              <a:rPr lang="pt-BR" sz="2400" b="1" dirty="0"/>
              <a:t>// </a:t>
            </a:r>
            <a:r>
              <a:rPr lang="pt-BR" sz="2400" dirty="0"/>
              <a:t>gerenciamento da qualidade</a:t>
            </a:r>
          </a:p>
          <a:p>
            <a:pPr fontAlgn="base"/>
            <a:r>
              <a:rPr lang="pt-BR" sz="2400" b="1" dirty="0"/>
              <a:t>// </a:t>
            </a:r>
            <a:r>
              <a:rPr lang="pt-BR" sz="2400" dirty="0"/>
              <a:t>gerenciamento dos recursos</a:t>
            </a:r>
          </a:p>
          <a:p>
            <a:pPr fontAlgn="base"/>
            <a:r>
              <a:rPr lang="pt-BR" sz="2400" b="1" dirty="0"/>
              <a:t>// </a:t>
            </a:r>
            <a:r>
              <a:rPr lang="pt-BR" sz="2400" dirty="0"/>
              <a:t>gerenciamento das comunicações</a:t>
            </a:r>
          </a:p>
          <a:p>
            <a:pPr fontAlgn="base"/>
            <a:r>
              <a:rPr lang="pt-BR" sz="2400" b="1" dirty="0"/>
              <a:t>// </a:t>
            </a:r>
            <a:r>
              <a:rPr lang="pt-BR" sz="2400" dirty="0"/>
              <a:t>gerenciamento do risco</a:t>
            </a:r>
          </a:p>
          <a:p>
            <a:pPr fontAlgn="base"/>
            <a:r>
              <a:rPr lang="pt-BR" sz="2400" b="1" dirty="0"/>
              <a:t>// </a:t>
            </a:r>
            <a:r>
              <a:rPr lang="pt-BR" sz="2400" dirty="0"/>
              <a:t>gerenciamento das aquisições</a:t>
            </a:r>
          </a:p>
          <a:p>
            <a:pPr fontAlgn="base"/>
            <a:r>
              <a:rPr lang="pt-BR" sz="2400" b="1" dirty="0"/>
              <a:t>// </a:t>
            </a:r>
            <a:r>
              <a:rPr lang="pt-BR" sz="2400" dirty="0"/>
              <a:t>gerenciamento das </a:t>
            </a:r>
            <a:endParaRPr lang="pt-BR" sz="2400" dirty="0" smtClean="0"/>
          </a:p>
          <a:p>
            <a:pPr fontAlgn="base"/>
            <a:r>
              <a:rPr lang="pt-BR" sz="2400" dirty="0"/>
              <a:t> </a:t>
            </a:r>
            <a:r>
              <a:rPr lang="pt-BR" sz="2400" dirty="0" smtClean="0"/>
              <a:t>    partes </a:t>
            </a:r>
            <a:r>
              <a:rPr lang="pt-BR" sz="2400" dirty="0"/>
              <a:t>interessadas</a:t>
            </a:r>
          </a:p>
          <a:p>
            <a:pPr fontAlgn="base"/>
            <a:r>
              <a:rPr lang="pt-BR" sz="2400" b="1" dirty="0"/>
              <a:t>// </a:t>
            </a:r>
            <a:r>
              <a:rPr lang="pt-BR" sz="2400" dirty="0"/>
              <a:t>mudanças nos processos dos </a:t>
            </a:r>
            <a:endParaRPr lang="pt-BR" sz="2400" dirty="0" smtClean="0"/>
          </a:p>
          <a:p>
            <a:pPr fontAlgn="base"/>
            <a:r>
              <a:rPr lang="pt-BR" sz="2400" dirty="0"/>
              <a:t> </a:t>
            </a:r>
            <a:r>
              <a:rPr lang="pt-BR" sz="2400" dirty="0" smtClean="0"/>
              <a:t>    projetos</a:t>
            </a:r>
            <a:endParaRPr lang="pt-BR" sz="2400" dirty="0"/>
          </a:p>
        </p:txBody>
      </p:sp>
      <p:sp>
        <p:nvSpPr>
          <p:cNvPr id="20"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17911100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smtClean="0"/>
              <a:t>No </a:t>
            </a:r>
            <a:r>
              <a:rPr lang="pt-BR" sz="1400" dirty="0"/>
              <a:t>processo de planejar o gerenciamento do escopo são esperados dois relatórios como saída: </a:t>
            </a:r>
            <a:endParaRPr lang="pt-BR" sz="1400" dirty="0" smtClean="0"/>
          </a:p>
          <a:p>
            <a:pPr fontAlgn="base"/>
            <a:r>
              <a:rPr lang="pt-BR" sz="1400" dirty="0" smtClean="0"/>
              <a:t>plano </a:t>
            </a:r>
            <a:r>
              <a:rPr lang="pt-BR" sz="1400" dirty="0"/>
              <a:t>de gerenciamento do escopo e o plano de gerenciamento de requisitos</a:t>
            </a:r>
            <a:r>
              <a:rPr lang="pt-BR" sz="1400" dirty="0" smtClean="0"/>
              <a:t>.</a:t>
            </a:r>
          </a:p>
          <a:p>
            <a:pPr fontAlgn="base"/>
            <a:endParaRPr lang="pt-BR" sz="1400" dirty="0"/>
          </a:p>
          <a:p>
            <a:pPr fontAlgn="base"/>
            <a:r>
              <a:rPr lang="pt-BR" sz="1400" dirty="0"/>
              <a:t>O termo “requisito” é definido como uma condição ou capacidade que deve estar presente em um produto, serviço ou resultado para cumprir um acordo ou outra especificação imposta formalmente. </a:t>
            </a:r>
            <a:endParaRPr lang="pt-BR" sz="1400" dirty="0" smtClean="0"/>
          </a:p>
          <a:p>
            <a:pPr fontAlgn="base"/>
            <a:r>
              <a:rPr lang="pt-BR" sz="1400" dirty="0" smtClean="0"/>
              <a:t>(</a:t>
            </a:r>
            <a:r>
              <a:rPr lang="pt-BR" sz="1400" dirty="0"/>
              <a:t>PMI, 2017</a:t>
            </a:r>
            <a:r>
              <a:rPr lang="pt-BR" sz="1400" dirty="0" smtClean="0"/>
              <a:t>).</a:t>
            </a:r>
          </a:p>
          <a:p>
            <a:pPr fontAlgn="base"/>
            <a:endParaRPr lang="pt-BR" sz="1400" dirty="0"/>
          </a:p>
          <a:p>
            <a:pPr fontAlgn="base"/>
            <a:r>
              <a:rPr lang="pt-BR" sz="1400" dirty="0"/>
              <a:t>O detalhamento do plano de gerenciamento do escopo será de acordo com a necessidade do projeto, mas deverá representar as</a:t>
            </a:r>
            <a:r>
              <a:rPr lang="pt-BR" sz="1400" b="1" dirty="0"/>
              <a:t> definições </a:t>
            </a:r>
            <a:r>
              <a:rPr lang="pt-BR" sz="1400" dirty="0"/>
              <a:t>para mapear as atividades e produzir o produto final.</a:t>
            </a:r>
          </a:p>
          <a:p>
            <a:r>
              <a:rPr lang="pt-BR" sz="1400" dirty="0"/>
              <a:t/>
            </a:r>
            <a:br>
              <a:rPr lang="pt-BR" sz="1400" dirty="0"/>
            </a:b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Planejar </a:t>
              </a:r>
              <a:r>
                <a:rPr lang="pt-BR" b="1" dirty="0"/>
                <a:t>o gerenciamento do escopo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3269915" cy="380115"/>
            <a:chOff x="303101" y="1051243"/>
            <a:chExt cx="3269915" cy="380115"/>
          </a:xfrm>
        </p:grpSpPr>
        <p:sp>
          <p:nvSpPr>
            <p:cNvPr id="19" name="Retângulo de cantos arredondados 18"/>
            <p:cNvSpPr/>
            <p:nvPr/>
          </p:nvSpPr>
          <p:spPr>
            <a:xfrm>
              <a:off x="303101" y="1059557"/>
              <a:ext cx="326991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60565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escopo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10952660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endParaRPr lang="pt-BR" sz="1400" dirty="0"/>
          </a:p>
          <a:p>
            <a:endParaRPr lang="pt-BR" sz="1400" dirty="0" smtClean="0"/>
          </a:p>
          <a:p>
            <a:r>
              <a:rPr lang="pt-BR" sz="1400" dirty="0"/>
              <a:t>O processo de coletar </a:t>
            </a:r>
            <a:r>
              <a:rPr lang="pt-BR" sz="1400" b="1" dirty="0"/>
              <a:t>requisitos</a:t>
            </a:r>
            <a:r>
              <a:rPr lang="pt-BR" sz="1400" dirty="0"/>
              <a:t> identifica e documenta todos os requisitos do produto e do projeto</a:t>
            </a:r>
            <a:r>
              <a:rPr lang="pt-BR" sz="1400" dirty="0" smtClean="0"/>
              <a:t>.</a:t>
            </a:r>
          </a:p>
          <a:p>
            <a:endParaRPr lang="pt-BR" sz="1400" dirty="0"/>
          </a:p>
          <a:p>
            <a:pPr fontAlgn="base"/>
            <a:r>
              <a:rPr lang="pt-BR" sz="1400" b="1" dirty="0"/>
              <a:t>Requisito</a:t>
            </a:r>
            <a:r>
              <a:rPr lang="pt-BR" sz="1400" dirty="0"/>
              <a:t>: uma condição ou capacidade que deve necessariamente estar presente em um produto, serviço ou resultado para atender a uma necessidade de negócios</a:t>
            </a:r>
            <a:r>
              <a:rPr lang="pt-BR" sz="1400" dirty="0" smtClean="0"/>
              <a:t>.</a:t>
            </a:r>
          </a:p>
          <a:p>
            <a:pPr fontAlgn="base"/>
            <a:endParaRPr lang="pt-BR" sz="1400" dirty="0"/>
          </a:p>
          <a:p>
            <a:pPr fontAlgn="base"/>
            <a:r>
              <a:rPr lang="pt-BR" sz="1400" b="1" dirty="0"/>
              <a:t>Requisitos do produto</a:t>
            </a:r>
            <a:r>
              <a:rPr lang="pt-BR" sz="1400" dirty="0"/>
              <a:t>: são as características e peculiaridades que o produto precisa ter para atender as solicitações do cliente e das partes interessadas do projeto. Podem ser em forma de atributos ou capacidades. Exemplo: dimensão (quatro salas de 250 m</a:t>
            </a:r>
            <a:r>
              <a:rPr lang="pt-BR" sz="1400" baseline="30000" dirty="0"/>
              <a:t>2</a:t>
            </a:r>
            <a:r>
              <a:rPr lang="pt-BR" sz="1400" dirty="0" smtClean="0"/>
              <a:t>).</a:t>
            </a:r>
          </a:p>
          <a:p>
            <a:pPr fontAlgn="base"/>
            <a:endParaRPr lang="pt-BR" sz="1400" dirty="0"/>
          </a:p>
          <a:p>
            <a:pPr fontAlgn="base"/>
            <a:r>
              <a:rPr lang="pt-BR" sz="1400" b="1" dirty="0"/>
              <a:t>Requisitos do projeto</a:t>
            </a:r>
            <a:r>
              <a:rPr lang="pt-BR" sz="1400" dirty="0"/>
              <a:t>: modo de execução do trabalho. Exemplo: horário de trabalho (somente dias úteis). (PMI, 2017).</a:t>
            </a:r>
          </a:p>
          <a:p>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Coletar os requisitos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3269915" cy="380115"/>
            <a:chOff x="303101" y="1051243"/>
            <a:chExt cx="3269915" cy="380115"/>
          </a:xfrm>
        </p:grpSpPr>
        <p:sp>
          <p:nvSpPr>
            <p:cNvPr id="19" name="Retângulo de cantos arredondados 18"/>
            <p:cNvSpPr/>
            <p:nvPr/>
          </p:nvSpPr>
          <p:spPr>
            <a:xfrm>
              <a:off x="303101" y="1059557"/>
              <a:ext cx="326991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60565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escopo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7"/>
          <a:stretch>
            <a:fillRect/>
          </a:stretch>
        </p:blipFill>
        <p:spPr>
          <a:xfrm>
            <a:off x="831719" y="1639814"/>
            <a:ext cx="5049698" cy="2767384"/>
          </a:xfrm>
          <a:prstGeom prst="rect">
            <a:avLst/>
          </a:prstGeom>
        </p:spPr>
      </p:pic>
    </p:spTree>
    <p:extLst>
      <p:ext uri="{BB962C8B-B14F-4D97-AF65-F5344CB8AC3E}">
        <p14:creationId xmlns:p14="http://schemas.microsoft.com/office/powerpoint/2010/main" val="38290514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a:t>Para o PMI, os requisitos podem ser classificados como</a:t>
            </a:r>
            <a:r>
              <a:rPr lang="pt-BR" sz="1400" dirty="0" smtClean="0"/>
              <a:t>:</a:t>
            </a:r>
          </a:p>
          <a:p>
            <a:endParaRPr lang="pt-BR" sz="1400" dirty="0"/>
          </a:p>
          <a:p>
            <a:pPr fontAlgn="base"/>
            <a:r>
              <a:rPr lang="pt-BR" sz="1400" b="1" dirty="0"/>
              <a:t>1. Requisitos de negócios:</a:t>
            </a:r>
          </a:p>
          <a:p>
            <a:pPr fontAlgn="base"/>
            <a:r>
              <a:rPr lang="pt-BR" sz="1400" dirty="0"/>
              <a:t>–</a:t>
            </a:r>
            <a:endParaRPr lang="pt-BR" sz="1400" b="1" dirty="0"/>
          </a:p>
          <a:p>
            <a:pPr fontAlgn="base"/>
            <a:r>
              <a:rPr lang="pt-BR" sz="1400" dirty="0"/>
              <a:t>Descrever o nível mais alto da organização, tais como as oportunidades de negócios, razões de um projeto ter sido aprovado etc.;</a:t>
            </a:r>
          </a:p>
          <a:p>
            <a:endParaRPr lang="pt-BR" sz="1400" dirty="0" smtClean="0"/>
          </a:p>
          <a:p>
            <a:pPr fontAlgn="base"/>
            <a:r>
              <a:rPr lang="pt-BR" sz="1400" b="1" dirty="0"/>
              <a:t>2. Requisitos das partes interessadas</a:t>
            </a:r>
          </a:p>
          <a:p>
            <a:pPr fontAlgn="base"/>
            <a:r>
              <a:rPr lang="pt-BR" sz="1400" dirty="0"/>
              <a:t>–</a:t>
            </a:r>
            <a:endParaRPr lang="pt-BR" sz="1400" b="1" dirty="0"/>
          </a:p>
          <a:p>
            <a:pPr fontAlgn="base"/>
            <a:r>
              <a:rPr lang="pt-BR" sz="1400" dirty="0"/>
              <a:t>Definições que atendem a um grupo específico;</a:t>
            </a:r>
          </a:p>
          <a:p>
            <a:endParaRPr lang="pt-BR" sz="1400" dirty="0" smtClean="0"/>
          </a:p>
          <a:p>
            <a:pPr fontAlgn="base"/>
            <a:r>
              <a:rPr lang="pt-BR" sz="1400" b="1" dirty="0"/>
              <a:t>3. Requisitos de soluções</a:t>
            </a:r>
          </a:p>
          <a:p>
            <a:pPr fontAlgn="base"/>
            <a:r>
              <a:rPr lang="pt-BR" sz="1400" dirty="0"/>
              <a:t>–</a:t>
            </a:r>
            <a:endParaRPr lang="pt-BR" sz="1400" b="1" dirty="0"/>
          </a:p>
          <a:p>
            <a:pPr fontAlgn="base"/>
            <a:r>
              <a:rPr lang="pt-BR" sz="1400" dirty="0"/>
              <a:t>Descrevem os atributos, funções e características. São divididos em:</a:t>
            </a:r>
          </a:p>
          <a:p>
            <a:pPr fontAlgn="base"/>
            <a:r>
              <a:rPr lang="pt-BR" sz="1400" b="1" dirty="0"/>
              <a:t>Requisitos funcionais</a:t>
            </a:r>
            <a:r>
              <a:rPr lang="pt-BR" sz="1400" dirty="0"/>
              <a:t>: são os que descrevem o produto (dimensões, especificações, características, design).</a:t>
            </a:r>
          </a:p>
          <a:p>
            <a:pPr fontAlgn="base"/>
            <a:r>
              <a:rPr lang="pt-BR" sz="1400" b="1" dirty="0"/>
              <a:t>Requisitos não funcionais</a:t>
            </a:r>
            <a:r>
              <a:rPr lang="pt-BR" sz="1400" dirty="0"/>
              <a:t>: estão indiretamente descritos (segurança, performance, confiabilidade).</a:t>
            </a:r>
          </a:p>
          <a:p>
            <a:endParaRPr lang="pt-BR" sz="1400" dirty="0" smtClean="0"/>
          </a:p>
          <a:p>
            <a:pPr fontAlgn="base"/>
            <a:r>
              <a:rPr lang="pt-BR" sz="1400" b="1" dirty="0"/>
              <a:t>4. Requisitos de prontidão ou transição</a:t>
            </a:r>
          </a:p>
          <a:p>
            <a:pPr fontAlgn="base"/>
            <a:r>
              <a:rPr lang="pt-BR" sz="1400" dirty="0"/>
              <a:t>–</a:t>
            </a:r>
            <a:endParaRPr lang="pt-BR" sz="1400" b="1" dirty="0"/>
          </a:p>
          <a:p>
            <a:pPr fontAlgn="base"/>
            <a:r>
              <a:rPr lang="pt-BR" sz="1400" dirty="0"/>
              <a:t>Descrevem competências e capacidades temporárias;</a:t>
            </a:r>
          </a:p>
          <a:p>
            <a:endParaRPr lang="pt-BR" sz="1400" dirty="0" smtClean="0"/>
          </a:p>
          <a:p>
            <a:pPr fontAlgn="base"/>
            <a:r>
              <a:rPr lang="pt-BR" sz="1400" b="1" dirty="0"/>
              <a:t>5. Requisitos de projeto</a:t>
            </a:r>
          </a:p>
          <a:p>
            <a:pPr fontAlgn="base"/>
            <a:r>
              <a:rPr lang="pt-BR" sz="1400" dirty="0"/>
              <a:t>–</a:t>
            </a:r>
            <a:endParaRPr lang="pt-BR" sz="1400" b="1" dirty="0"/>
          </a:p>
          <a:p>
            <a:pPr fontAlgn="base"/>
            <a:r>
              <a:rPr lang="pt-BR" sz="1400" dirty="0"/>
              <a:t>Descrevem ações, processos ou outras condições que devem ser cumpridas pelo projeto;</a:t>
            </a:r>
          </a:p>
          <a:p>
            <a:endParaRPr lang="pt-BR" sz="1400" dirty="0" smtClean="0"/>
          </a:p>
          <a:p>
            <a:pPr fontAlgn="base"/>
            <a:r>
              <a:rPr lang="pt-BR" sz="1400" b="1" dirty="0"/>
              <a:t>6. Requisitos de qualidade</a:t>
            </a:r>
          </a:p>
          <a:p>
            <a:pPr fontAlgn="base"/>
            <a:r>
              <a:rPr lang="pt-BR" sz="1400" dirty="0"/>
              <a:t>–</a:t>
            </a:r>
            <a:endParaRPr lang="pt-BR" sz="1400" b="1" dirty="0"/>
          </a:p>
          <a:p>
            <a:pPr fontAlgn="base"/>
            <a:r>
              <a:rPr lang="pt-BR" sz="1400" dirty="0"/>
              <a:t>Descrevem condições ou critérios para validar uma fase ou entrega do projeto.</a:t>
            </a:r>
          </a:p>
          <a:p>
            <a:endParaRPr lang="pt-BR" sz="1400" dirty="0" smtClean="0"/>
          </a:p>
          <a:p>
            <a:r>
              <a:rPr lang="pt-BR" sz="1400" dirty="0"/>
              <a:t>O sucesso do projeto depende diretamente da captura dessas informações, identificando a real necessidade e expectativas para atingir o objetivo do projeto.</a:t>
            </a:r>
            <a:endParaRPr lang="pt-BR" sz="1400" dirty="0" smtClean="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Coletar os requisitos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3269915" cy="380115"/>
            <a:chOff x="303101" y="1051243"/>
            <a:chExt cx="3269915" cy="380115"/>
          </a:xfrm>
        </p:grpSpPr>
        <p:sp>
          <p:nvSpPr>
            <p:cNvPr id="19" name="Retângulo de cantos arredondados 18"/>
            <p:cNvSpPr/>
            <p:nvPr/>
          </p:nvSpPr>
          <p:spPr>
            <a:xfrm>
              <a:off x="303101" y="1059557"/>
              <a:ext cx="326991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60565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escopo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9128609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Um requisito não identificado pode criar situação de mudança e riscos no projeto ou até mesmo inviabilizá-lo. A coleta dos requisitos começa com as informações contidas no termo de abertura do projeto e nas informações passadas pelas partes interessadas.</a:t>
            </a:r>
          </a:p>
          <a:p>
            <a:pPr fontAlgn="base"/>
            <a:r>
              <a:rPr lang="pt-BR" sz="1400" dirty="0"/>
              <a:t>As ferramentas e técnicas utilizadas para a coleta podem ser</a:t>
            </a:r>
            <a:r>
              <a:rPr lang="pt-BR" sz="1400" dirty="0" smtClean="0"/>
              <a:t>:</a:t>
            </a:r>
          </a:p>
          <a:p>
            <a:pPr fontAlgn="base"/>
            <a:endParaRPr lang="pt-BR" sz="1400" dirty="0"/>
          </a:p>
          <a:p>
            <a:pPr fontAlgn="base"/>
            <a:r>
              <a:rPr lang="pt-BR" sz="1400" b="1" dirty="0"/>
              <a:t>1. Opinião especializada</a:t>
            </a:r>
          </a:p>
          <a:p>
            <a:pPr fontAlgn="base"/>
            <a:r>
              <a:rPr lang="pt-BR" sz="1400" dirty="0"/>
              <a:t>–</a:t>
            </a:r>
            <a:endParaRPr lang="pt-BR" sz="1400" b="1" dirty="0"/>
          </a:p>
          <a:p>
            <a:pPr fontAlgn="base"/>
            <a:r>
              <a:rPr lang="pt-BR" sz="1400" dirty="0"/>
              <a:t>Aproveitar a expertise de quem já conhece o assunto;</a:t>
            </a:r>
          </a:p>
          <a:p>
            <a:pPr fontAlgn="base"/>
            <a:endParaRPr lang="pt-BR" sz="1400" dirty="0" smtClean="0"/>
          </a:p>
          <a:p>
            <a:pPr fontAlgn="base"/>
            <a:r>
              <a:rPr lang="pt-BR" sz="1400" b="1" dirty="0"/>
              <a:t>2. Coleta de dados</a:t>
            </a:r>
          </a:p>
          <a:p>
            <a:pPr fontAlgn="base"/>
            <a:r>
              <a:rPr lang="pt-BR" sz="1400" dirty="0"/>
              <a:t>–</a:t>
            </a:r>
            <a:endParaRPr lang="pt-BR" sz="1400" b="1" dirty="0"/>
          </a:p>
          <a:p>
            <a:pPr fontAlgn="base"/>
            <a:r>
              <a:rPr lang="pt-BR" sz="1400" i="1" dirty="0"/>
              <a:t>Brainstorming</a:t>
            </a:r>
            <a:r>
              <a:rPr lang="pt-BR" sz="1400" dirty="0"/>
              <a:t>, grupos de discussão, entrevistas, questionários e pesquisas,</a:t>
            </a:r>
            <a:r>
              <a:rPr lang="pt-BR" sz="1400" i="1" dirty="0"/>
              <a:t> benchmarking</a:t>
            </a:r>
            <a:r>
              <a:rPr lang="pt-BR" sz="1400" dirty="0"/>
              <a:t> e registro das respostas obtidas de uma conversa formal ou informal das partes interessadas;</a:t>
            </a:r>
          </a:p>
          <a:p>
            <a:pPr fontAlgn="base"/>
            <a:endParaRPr lang="pt-BR" sz="1400" dirty="0" smtClean="0"/>
          </a:p>
          <a:p>
            <a:pPr fontAlgn="base"/>
            <a:r>
              <a:rPr lang="pt-BR" sz="1400" b="1" dirty="0"/>
              <a:t>3. Dinâmica de grupo</a:t>
            </a:r>
          </a:p>
          <a:p>
            <a:pPr fontAlgn="base"/>
            <a:r>
              <a:rPr lang="pt-BR" sz="1400" dirty="0"/>
              <a:t>–</a:t>
            </a:r>
            <a:endParaRPr lang="pt-BR" sz="1400" b="1" dirty="0"/>
          </a:p>
          <a:p>
            <a:pPr fontAlgn="base"/>
            <a:r>
              <a:rPr lang="pt-BR" sz="1400" dirty="0"/>
              <a:t>São reuniões com presença de especialistas e pessoas envolvidos no projeto, para aprender sobre os objetivos, fazendo o alinhamento das expectativas do projeto ou para obter informações relevantes das fases e processos;</a:t>
            </a:r>
          </a:p>
          <a:p>
            <a:pPr fontAlgn="base"/>
            <a:endParaRPr lang="pt-BR" sz="1400" dirty="0" smtClean="0"/>
          </a:p>
          <a:p>
            <a:pPr fontAlgn="base"/>
            <a:r>
              <a:rPr lang="pt-BR" sz="1400" b="1" dirty="0"/>
              <a:t>4. Representação de dados</a:t>
            </a:r>
          </a:p>
          <a:p>
            <a:pPr fontAlgn="base"/>
            <a:r>
              <a:rPr lang="pt-BR" sz="1400" dirty="0"/>
              <a:t>–</a:t>
            </a:r>
            <a:endParaRPr lang="pt-BR" sz="1400" b="1" dirty="0"/>
          </a:p>
          <a:p>
            <a:pPr fontAlgn="base"/>
            <a:r>
              <a:rPr lang="pt-BR" sz="1400" dirty="0"/>
              <a:t>Utilização de técnicas para a geração e escolha de melhores ideias, utilização de questionários com os especialistas com posterior coleta de requisitos e utilização de mapas mentais;</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Coletar os requisitos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3269915" cy="380115"/>
            <a:chOff x="303101" y="1051243"/>
            <a:chExt cx="3269915" cy="380115"/>
          </a:xfrm>
        </p:grpSpPr>
        <p:sp>
          <p:nvSpPr>
            <p:cNvPr id="19" name="Retângulo de cantos arredondados 18"/>
            <p:cNvSpPr/>
            <p:nvPr/>
          </p:nvSpPr>
          <p:spPr>
            <a:xfrm>
              <a:off x="303101" y="1059557"/>
              <a:ext cx="326991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60565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escopo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1878356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5. Tomada de decisão em grupo</a:t>
            </a:r>
          </a:p>
          <a:p>
            <a:pPr fontAlgn="base"/>
            <a:r>
              <a:rPr lang="pt-BR" sz="1400" dirty="0"/>
              <a:t>–</a:t>
            </a:r>
            <a:endParaRPr lang="pt-BR" sz="1400" b="1" dirty="0"/>
          </a:p>
          <a:p>
            <a:pPr fontAlgn="base"/>
            <a:r>
              <a:rPr lang="pt-BR" sz="1400" dirty="0"/>
              <a:t>Pela unanimidade, maioria, pluralidade, ditadura ou consenso;</a:t>
            </a:r>
          </a:p>
          <a:p>
            <a:pPr fontAlgn="base"/>
            <a:endParaRPr lang="pt-BR" sz="1400" dirty="0" smtClean="0"/>
          </a:p>
          <a:p>
            <a:pPr fontAlgn="base"/>
            <a:r>
              <a:rPr lang="pt-BR" sz="1400" b="1" dirty="0"/>
              <a:t>6. Análise de dados</a:t>
            </a:r>
          </a:p>
          <a:p>
            <a:pPr fontAlgn="base"/>
            <a:r>
              <a:rPr lang="pt-BR" sz="1400" dirty="0"/>
              <a:t>–</a:t>
            </a:r>
            <a:endParaRPr lang="pt-BR" sz="1400" b="1" dirty="0"/>
          </a:p>
          <a:p>
            <a:pPr fontAlgn="base"/>
            <a:r>
              <a:rPr lang="pt-BR" sz="1400" dirty="0"/>
              <a:t>Análise de documentos;</a:t>
            </a:r>
          </a:p>
          <a:p>
            <a:pPr fontAlgn="base"/>
            <a:r>
              <a:rPr lang="pt-BR" sz="1400" dirty="0"/>
              <a:t>Equipe multidisciplinares;</a:t>
            </a:r>
          </a:p>
          <a:p>
            <a:pPr fontAlgn="base"/>
            <a:r>
              <a:rPr lang="pt-BR" sz="1400" dirty="0"/>
              <a:t>Observação do usuário.</a:t>
            </a:r>
          </a:p>
          <a:p>
            <a:pPr fontAlgn="base"/>
            <a:endParaRPr lang="pt-BR" sz="1400" dirty="0" smtClean="0"/>
          </a:p>
          <a:p>
            <a:pPr fontAlgn="base"/>
            <a:r>
              <a:rPr lang="pt-BR" sz="1400" b="1" dirty="0"/>
              <a:t>7. Protótipos</a:t>
            </a:r>
          </a:p>
          <a:p>
            <a:pPr fontAlgn="base"/>
            <a:r>
              <a:rPr lang="pt-BR" sz="1400" dirty="0"/>
              <a:t>–</a:t>
            </a:r>
            <a:endParaRPr lang="pt-BR" sz="1400" b="1" dirty="0"/>
          </a:p>
          <a:p>
            <a:pPr fontAlgn="base"/>
            <a:r>
              <a:rPr lang="pt-BR" sz="1400" dirty="0"/>
              <a:t>Modelos preliminares funcionais que permitam a visão real. O resultado dessa coleta deve gerar a documentação dos requisitos e a matriz de rastreabilidade dos requisitos;</a:t>
            </a:r>
          </a:p>
          <a:p>
            <a:pPr fontAlgn="base"/>
            <a:endParaRPr lang="pt-BR" sz="1400" dirty="0" smtClean="0"/>
          </a:p>
          <a:p>
            <a:pPr fontAlgn="base"/>
            <a:r>
              <a:rPr lang="pt-BR" sz="1400" b="1" dirty="0"/>
              <a:t>8. Documentação dos requisitos</a:t>
            </a:r>
          </a:p>
          <a:p>
            <a:pPr fontAlgn="base"/>
            <a:r>
              <a:rPr lang="pt-BR" sz="1400" dirty="0"/>
              <a:t>–</a:t>
            </a:r>
            <a:endParaRPr lang="pt-BR" sz="1400" b="1" dirty="0"/>
          </a:p>
          <a:p>
            <a:pPr fontAlgn="base"/>
            <a:r>
              <a:rPr lang="pt-BR" sz="1400" dirty="0"/>
              <a:t>O documento precisa ser hierarquizado, dos os requisitos do mais alto nível, até seu detalhamento, e indicar como os requisitos individuais atendem às necessidades do projeto e ter a aprovação das partes interessadas;</a:t>
            </a:r>
          </a:p>
          <a:p>
            <a:pPr fontAlgn="base"/>
            <a:endParaRPr lang="pt-BR" sz="1400" dirty="0" smtClean="0"/>
          </a:p>
          <a:p>
            <a:pPr fontAlgn="base"/>
            <a:r>
              <a:rPr lang="pt-BR" sz="1400" b="1" dirty="0"/>
              <a:t>9. Matriz de rastreabilidade dos requisitos</a:t>
            </a:r>
          </a:p>
          <a:p>
            <a:pPr fontAlgn="base"/>
            <a:r>
              <a:rPr lang="pt-BR" sz="1400" dirty="0"/>
              <a:t>–</a:t>
            </a:r>
            <a:endParaRPr lang="pt-BR" sz="1400" b="1" dirty="0"/>
          </a:p>
          <a:p>
            <a:pPr fontAlgn="base"/>
            <a:r>
              <a:rPr lang="pt-BR" sz="1400" dirty="0"/>
              <a:t>Como as atividades serão planejadas, relatadas e rastreadas; a priorização dos requisitos; cada atributo associado a cada requisito e outras informações pertinentes.</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Coletar os requisitos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3269915" cy="380115"/>
            <a:chOff x="303101" y="1051243"/>
            <a:chExt cx="3269915" cy="380115"/>
          </a:xfrm>
        </p:grpSpPr>
        <p:sp>
          <p:nvSpPr>
            <p:cNvPr id="19" name="Retângulo de cantos arredondados 18"/>
            <p:cNvSpPr/>
            <p:nvPr/>
          </p:nvSpPr>
          <p:spPr>
            <a:xfrm>
              <a:off x="303101" y="1059557"/>
              <a:ext cx="326991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60565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escopo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4930274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Tabela </a:t>
              </a:r>
              <a:r>
                <a:rPr lang="pt-BR" b="1" dirty="0"/>
                <a:t>1. Matriz de rastreabilidade dos requisitos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3269915" cy="380115"/>
            <a:chOff x="303101" y="1051243"/>
            <a:chExt cx="3269915" cy="380115"/>
          </a:xfrm>
        </p:grpSpPr>
        <p:sp>
          <p:nvSpPr>
            <p:cNvPr id="19" name="Retângulo de cantos arredondados 18"/>
            <p:cNvSpPr/>
            <p:nvPr/>
          </p:nvSpPr>
          <p:spPr>
            <a:xfrm>
              <a:off x="303101" y="1059557"/>
              <a:ext cx="326991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60565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escopo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rotWithShape="1">
          <a:blip r:embed="rId7"/>
          <a:srcRect t="6713"/>
          <a:stretch/>
        </p:blipFill>
        <p:spPr>
          <a:xfrm rot="16200000">
            <a:off x="-850821" y="2505864"/>
            <a:ext cx="8239124" cy="6160202"/>
          </a:xfrm>
          <a:prstGeom prst="rect">
            <a:avLst/>
          </a:prstGeom>
        </p:spPr>
      </p:pic>
    </p:spTree>
    <p:extLst>
      <p:ext uri="{BB962C8B-B14F-4D97-AF65-F5344CB8AC3E}">
        <p14:creationId xmlns:p14="http://schemas.microsoft.com/office/powerpoint/2010/main" val="30098980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É importante que todas as partes interessadas validem os requisitos para confirmar o entendimento e se não faltou ou conflitou com outros interesses e atendeu às expectativas do projeto</a:t>
            </a:r>
            <a:r>
              <a:rPr lang="pt-BR" sz="1400" dirty="0" smtClean="0"/>
              <a:t>.</a:t>
            </a:r>
          </a:p>
          <a:p>
            <a:pPr fontAlgn="base"/>
            <a:endParaRPr lang="pt-BR" sz="1400" dirty="0"/>
          </a:p>
          <a:p>
            <a:pPr fontAlgn="base"/>
            <a:r>
              <a:rPr lang="pt-BR" sz="1400" dirty="0"/>
              <a:t>A priorização dos requisitos deve seguir regras claras, aprovadas por um comitê multidisciplinar que deve contar com integrantes de todos os grupos das partes interessadas. </a:t>
            </a:r>
            <a:endParaRPr lang="pt-BR" sz="1400" dirty="0" smtClean="0"/>
          </a:p>
          <a:p>
            <a:pPr fontAlgn="base"/>
            <a:endParaRPr lang="pt-BR" sz="1400" dirty="0"/>
          </a:p>
          <a:p>
            <a:pPr fontAlgn="base"/>
            <a:r>
              <a:rPr lang="pt-BR" sz="1400" dirty="0" smtClean="0"/>
              <a:t>É </a:t>
            </a:r>
            <a:r>
              <a:rPr lang="pt-BR" sz="1400" dirty="0"/>
              <a:t>essencial a aprovação para se saber a</a:t>
            </a:r>
            <a:r>
              <a:rPr lang="pt-BR" sz="1400" b="1" dirty="0"/>
              <a:t> viabilidade</a:t>
            </a:r>
            <a:r>
              <a:rPr lang="pt-BR" sz="1400" dirty="0"/>
              <a:t>, a </a:t>
            </a:r>
            <a:r>
              <a:rPr lang="pt-BR" sz="1400" b="1" dirty="0"/>
              <a:t>relevância</a:t>
            </a:r>
            <a:r>
              <a:rPr lang="pt-BR" sz="1400" dirty="0"/>
              <a:t>, </a:t>
            </a:r>
            <a:r>
              <a:rPr lang="pt-BR" sz="1400" b="1" dirty="0"/>
              <a:t>conflitos e se atende ao esperado</a:t>
            </a:r>
            <a:r>
              <a:rPr lang="pt-BR" sz="1400" dirty="0" smtClean="0"/>
              <a:t>.</a:t>
            </a:r>
          </a:p>
          <a:p>
            <a:pPr fontAlgn="base"/>
            <a:endParaRPr lang="pt-BR" sz="1400" dirty="0"/>
          </a:p>
          <a:p>
            <a:pPr fontAlgn="base"/>
            <a:r>
              <a:rPr lang="pt-BR" sz="1400" dirty="0"/>
              <a:t>Todas as ações de retirada ou criação de um novo requisito devem ser mapeadas, comunicadas e aprovadas. </a:t>
            </a:r>
            <a:endParaRPr lang="pt-BR" sz="1400" dirty="0" smtClean="0"/>
          </a:p>
          <a:p>
            <a:pPr fontAlgn="base"/>
            <a:endParaRPr lang="pt-BR" sz="1400" dirty="0"/>
          </a:p>
          <a:p>
            <a:pPr fontAlgn="base"/>
            <a:r>
              <a:rPr lang="pt-BR" sz="1400" dirty="0" smtClean="0"/>
              <a:t>O </a:t>
            </a:r>
            <a:r>
              <a:rPr lang="pt-BR" sz="1400" dirty="0"/>
              <a:t>registro do processo de coletar os requisitos e demais informações relevantes serão as entradas para a definição do escopo.</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Coletar os requisitos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3269915" cy="380115"/>
            <a:chOff x="303101" y="1051243"/>
            <a:chExt cx="3269915" cy="380115"/>
          </a:xfrm>
        </p:grpSpPr>
        <p:sp>
          <p:nvSpPr>
            <p:cNvPr id="19" name="Retângulo de cantos arredondados 18"/>
            <p:cNvSpPr/>
            <p:nvPr/>
          </p:nvSpPr>
          <p:spPr>
            <a:xfrm>
              <a:off x="303101" y="1059557"/>
              <a:ext cx="326991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60565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escopo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691864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dirty="0"/>
              <a:t>Definir o escopo é descrever detalhadamente como serão desenvolvidos o</a:t>
            </a:r>
            <a:r>
              <a:rPr lang="pt-BR" sz="1400" b="1" dirty="0"/>
              <a:t> projeto e o produto</a:t>
            </a:r>
            <a:r>
              <a:rPr lang="pt-BR" sz="1400" dirty="0"/>
              <a:t>. É a definição do trabalho para transformar os requisitos levantados no produto esperado, com as características e funcionalidades que atendem às especificações que estão registradas no termo de abertura do projeto aprovado</a:t>
            </a:r>
            <a:r>
              <a:rPr lang="pt-BR" sz="1400" dirty="0" smtClean="0"/>
              <a:t>.</a:t>
            </a:r>
          </a:p>
          <a:p>
            <a:pPr fontAlgn="base"/>
            <a:endParaRPr lang="pt-BR" sz="1400" dirty="0"/>
          </a:p>
          <a:p>
            <a:pPr fontAlgn="base"/>
            <a:r>
              <a:rPr lang="pt-BR" sz="1400" dirty="0"/>
              <a:t>O relatório da definição do escopo é apresentado com as entregas principais, as premissas e restrições que foram levantadas durante o planejamento do projeto. Quanto mais detalhado for, mais próximo do produto final ele vai estar. </a:t>
            </a:r>
            <a:endParaRPr lang="pt-BR" sz="1400" dirty="0" smtClean="0"/>
          </a:p>
          <a:p>
            <a:pPr fontAlgn="base"/>
            <a:endParaRPr lang="pt-BR" sz="1400" dirty="0"/>
          </a:p>
          <a:p>
            <a:pPr fontAlgn="base"/>
            <a:r>
              <a:rPr lang="pt-BR" sz="1400" dirty="0"/>
              <a:t>A definição do escopo assegura que só o trabalho necessário para a produção do produto final será desenvolvido. Isso requer uma </a:t>
            </a:r>
            <a:r>
              <a:rPr lang="pt-BR" sz="1400" b="1" dirty="0"/>
              <a:t>especificação clara </a:t>
            </a:r>
            <a:r>
              <a:rPr lang="pt-BR" sz="1400" dirty="0"/>
              <a:t>de características e funcionalidades</a:t>
            </a:r>
            <a:r>
              <a:rPr lang="pt-BR" sz="1400" dirty="0" smtClean="0"/>
              <a:t>.</a:t>
            </a:r>
          </a:p>
          <a:p>
            <a:pPr fontAlgn="base"/>
            <a:endParaRPr lang="pt-BR" sz="1400" dirty="0"/>
          </a:p>
          <a:p>
            <a:pPr fontAlgn="base"/>
            <a:r>
              <a:rPr lang="pt-BR" sz="1400" dirty="0"/>
              <a:t>É importante ter a visão de que existem muitas formas de se chegar ao resultado esperado, mas é preciso escolher a que melhor se molda às necessidades da organização. Podemos exemplificar com a construção de uma casa, em que a opção para a mão de obra pode ser um pedreiro e seu ajudante, ou contratar uma empreiteira; os dois construirão a casa, mas são totalmente diferentes, junto com a definição do trabalho a ser documentado.</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Definir </a:t>
              </a:r>
              <a:r>
                <a:rPr lang="pt-BR" b="1" dirty="0"/>
                <a:t>o escopo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3269915" cy="380115"/>
            <a:chOff x="303101" y="1051243"/>
            <a:chExt cx="3269915" cy="380115"/>
          </a:xfrm>
        </p:grpSpPr>
        <p:sp>
          <p:nvSpPr>
            <p:cNvPr id="19" name="Retângulo de cantos arredondados 18"/>
            <p:cNvSpPr/>
            <p:nvPr/>
          </p:nvSpPr>
          <p:spPr>
            <a:xfrm>
              <a:off x="303101" y="1059557"/>
              <a:ext cx="326991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60565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escopo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7"/>
          <a:stretch>
            <a:fillRect/>
          </a:stretch>
        </p:blipFill>
        <p:spPr>
          <a:xfrm>
            <a:off x="987665" y="1601288"/>
            <a:ext cx="4659238" cy="2553400"/>
          </a:xfrm>
          <a:prstGeom prst="rect">
            <a:avLst/>
          </a:prstGeom>
        </p:spPr>
      </p:pic>
    </p:spTree>
    <p:extLst>
      <p:ext uri="{BB962C8B-B14F-4D97-AF65-F5344CB8AC3E}">
        <p14:creationId xmlns:p14="http://schemas.microsoft.com/office/powerpoint/2010/main" val="8741015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dirty="0"/>
              <a:t>A declaração do escopo do projeto documenta o escopo do produto e do projeto, possibilitando a orientação do trabalho durante a execução e visualizando as mudanças e exclusões necessárias a tempo de correção e aprovação pelas partes interessadas. Esse documento é a base norteadora do projeto e requer atualização constante com as mudanças e o andamento das atividades</a:t>
            </a:r>
            <a:r>
              <a:rPr lang="pt-BR" sz="1400" dirty="0" smtClean="0"/>
              <a:t>.</a:t>
            </a:r>
          </a:p>
          <a:p>
            <a:pPr fontAlgn="base"/>
            <a:endParaRPr lang="pt-BR" sz="1400" dirty="0"/>
          </a:p>
          <a:p>
            <a:pPr fontAlgn="base"/>
            <a:r>
              <a:rPr lang="pt-BR" sz="1400" dirty="0"/>
              <a:t>A declaração do escopo do projeto inclui: descrição do escopo, características e funcionalidades do produto; entregas: são os resultados do que foi produzido – incluem também os resultados auxiliares; critérios de aceitação: uma condição que precisa ser atendida antes doa entrega ser aceita; exclusão do projeto: utilizando as premissas e restrições já conhecidas, se descreve a declaração explícita do que o projeto não atenderá, visando maior clareza na expectativa das partes interessadas</a:t>
            </a:r>
            <a:r>
              <a:rPr lang="pt-BR" sz="1400" dirty="0" smtClean="0"/>
              <a:t>.</a:t>
            </a:r>
          </a:p>
          <a:p>
            <a:pPr fontAlgn="base"/>
            <a:endParaRPr lang="pt-BR" sz="1400" dirty="0"/>
          </a:p>
          <a:p>
            <a:pPr fontAlgn="base"/>
            <a:r>
              <a:rPr lang="pt-BR" sz="1400" dirty="0"/>
              <a:t>Ao término da definição do escopo, os documentos que devem ser atualizados com as informações do escopo são: registro de premissas; documento de requisitos; matriz de rastreabilidade; registro de partes interessadas</a:t>
            </a:r>
            <a:r>
              <a:rPr lang="pt-BR" sz="1400" dirty="0" smtClean="0"/>
              <a:t>.</a:t>
            </a:r>
          </a:p>
          <a:p>
            <a:pPr fontAlgn="base"/>
            <a:endParaRPr lang="pt-BR" sz="1400" dirty="0"/>
          </a:p>
          <a:p>
            <a:pPr fontAlgn="base"/>
            <a:r>
              <a:rPr lang="pt-BR" sz="1400" dirty="0"/>
              <a:t>Podemos erroneamente entender que o processo de definir o escopo seria como definir o termo de abertura do projeto, mas o detalhamento do termo de abertura é feito em alto nível, de forma </a:t>
            </a:r>
            <a:r>
              <a:rPr lang="pt-BR" sz="1400" b="1" dirty="0"/>
              <a:t>macro</a:t>
            </a:r>
            <a:r>
              <a:rPr lang="pt-BR" sz="1400" dirty="0"/>
              <a:t>, e o escopo precisa ser detalhado na sua menor granularidade.</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Definir </a:t>
              </a:r>
              <a:r>
                <a:rPr lang="pt-BR" b="1" dirty="0"/>
                <a:t>o escopo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3269915" cy="380115"/>
            <a:chOff x="303101" y="1051243"/>
            <a:chExt cx="3269915" cy="380115"/>
          </a:xfrm>
        </p:grpSpPr>
        <p:sp>
          <p:nvSpPr>
            <p:cNvPr id="19" name="Retângulo de cantos arredondados 18"/>
            <p:cNvSpPr/>
            <p:nvPr/>
          </p:nvSpPr>
          <p:spPr>
            <a:xfrm>
              <a:off x="303101" y="1059557"/>
              <a:ext cx="326991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60565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escopo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4" name="Imagem 3"/>
          <p:cNvPicPr>
            <a:picLocks noChangeAspect="1"/>
          </p:cNvPicPr>
          <p:nvPr/>
        </p:nvPicPr>
        <p:blipFill>
          <a:blip r:embed="rId7"/>
          <a:stretch>
            <a:fillRect/>
          </a:stretch>
        </p:blipFill>
        <p:spPr>
          <a:xfrm>
            <a:off x="1772816" y="1532888"/>
            <a:ext cx="2808312" cy="2367764"/>
          </a:xfrm>
          <a:prstGeom prst="rect">
            <a:avLst/>
          </a:prstGeom>
        </p:spPr>
      </p:pic>
    </p:spTree>
    <p:extLst>
      <p:ext uri="{BB962C8B-B14F-4D97-AF65-F5344CB8AC3E}">
        <p14:creationId xmlns:p14="http://schemas.microsoft.com/office/powerpoint/2010/main" val="19319121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processo de criar a EAP (Estrutura Analítica Do Projeto), também conhecida pelo nome em inglês WBS (</a:t>
            </a:r>
            <a:r>
              <a:rPr lang="pt-BR" sz="1400" i="1" dirty="0"/>
              <a:t>Work Breakdown Structure</a:t>
            </a:r>
            <a:r>
              <a:rPr lang="pt-BR" sz="1400" dirty="0"/>
              <a:t>), é a decomposição do trabalho do projeto em pequenas entregas, possibilitando </a:t>
            </a:r>
            <a:r>
              <a:rPr lang="pt-BR" sz="1400" b="1" dirty="0"/>
              <a:t>melhor gerenciamento</a:t>
            </a:r>
            <a:r>
              <a:rPr lang="pt-BR" sz="1400" dirty="0" smtClean="0"/>
              <a:t>.</a:t>
            </a:r>
          </a:p>
          <a:p>
            <a:pPr fontAlgn="base"/>
            <a:endParaRPr lang="pt-BR" sz="1400" dirty="0"/>
          </a:p>
          <a:p>
            <a:pPr fontAlgn="base"/>
            <a:r>
              <a:rPr lang="pt-BR" sz="1400" dirty="0"/>
              <a:t>A ferramenta EAP descreve uma </a:t>
            </a:r>
            <a:r>
              <a:rPr lang="pt-BR" sz="1400" b="1" dirty="0"/>
              <a:t>visão estruturada</a:t>
            </a:r>
            <a:r>
              <a:rPr lang="pt-BR" sz="1400" dirty="0"/>
              <a:t> do trabalho a ser realizado, permitindo que a equipe e as partes interessadas tenham uma compreensão detalhada do projeto</a:t>
            </a:r>
            <a:r>
              <a:rPr lang="pt-BR" sz="1400" dirty="0" smtClean="0"/>
              <a:t>.</a:t>
            </a:r>
          </a:p>
          <a:p>
            <a:pPr fontAlgn="base"/>
            <a:endParaRPr lang="pt-BR" sz="1400" dirty="0"/>
          </a:p>
          <a:p>
            <a:pPr fontAlgn="base"/>
            <a:r>
              <a:rPr lang="pt-BR" sz="1400" dirty="0" smtClean="0"/>
              <a:t>Apresenta </a:t>
            </a:r>
            <a:r>
              <a:rPr lang="pt-BR" sz="1400" dirty="0"/>
              <a:t>o trabalho de forma estruturada, hierarquizada, conforme a especificação de definição do escopo. É recomendado que haja uma decomposição de maneira </a:t>
            </a:r>
            <a:r>
              <a:rPr lang="pt-BR" sz="1400" b="1" dirty="0"/>
              <a:t>hierarquizada</a:t>
            </a:r>
            <a:r>
              <a:rPr lang="pt-BR" sz="1400" dirty="0"/>
              <a:t>, pela natureza e afinidades dos trabalhos a serem desenvolvidos, e não por encadeamento puramente de tempo</a:t>
            </a:r>
            <a:r>
              <a:rPr lang="pt-BR" sz="1400" dirty="0" smtClean="0"/>
              <a:t>.</a:t>
            </a:r>
          </a:p>
          <a:p>
            <a:pPr fontAlgn="base"/>
            <a:endParaRPr lang="pt-BR" sz="1400" dirty="0"/>
          </a:p>
          <a:p>
            <a:pPr fontAlgn="base"/>
            <a:r>
              <a:rPr lang="pt-BR" sz="1400" dirty="0"/>
              <a:t>No desmembramento do trabalho, é preciso procurar coerência, e todas as atividades nos níveis mais baixos devem ser associadas aos níveis mais altos, que representam as entregas de fase ou produtos</a:t>
            </a:r>
            <a:r>
              <a:rPr lang="pt-BR" sz="1400" dirty="0" smtClean="0"/>
              <a:t>.</a:t>
            </a:r>
          </a:p>
          <a:p>
            <a:pPr fontAlgn="base"/>
            <a:endParaRPr lang="pt-BR" sz="1400" dirty="0"/>
          </a:p>
          <a:p>
            <a:pPr fontAlgn="base"/>
            <a:r>
              <a:rPr lang="pt-BR" sz="1400" dirty="0"/>
              <a:t>Usamos o conceito de pai e filho, em que existe uma estrutura de nível mais alto denominada pai, que agrupa vários desdobramentos em níveis mais baixos, denominados filhos. O trabalho representado pelo nível pai só é concluído quando os níveis mais baixos, os filhos, são entregues</a:t>
            </a:r>
            <a:r>
              <a:rPr lang="pt-BR" sz="1400" dirty="0" smtClean="0"/>
              <a:t>.</a:t>
            </a:r>
          </a:p>
          <a:p>
            <a:pPr fontAlgn="base"/>
            <a:endParaRPr lang="pt-BR" sz="1400" dirty="0"/>
          </a:p>
          <a:p>
            <a:pPr fontAlgn="base"/>
            <a:r>
              <a:rPr lang="pt-BR" sz="1400" dirty="0"/>
              <a:t>É importante notar que</a:t>
            </a:r>
            <a:r>
              <a:rPr lang="pt-BR" sz="1400" b="1" dirty="0"/>
              <a:t> um escopo pode se desdobrar em vários trabalhos e atividades, mas aparece uma única vez na EAP</a:t>
            </a:r>
            <a:r>
              <a:rPr lang="pt-BR" sz="1400" dirty="0"/>
              <a:t>. </a:t>
            </a:r>
            <a:endParaRPr lang="pt-BR" sz="1400" dirty="0" smtClean="0"/>
          </a:p>
          <a:p>
            <a:pPr fontAlgn="base"/>
            <a:endParaRPr lang="pt-BR" sz="1400" dirty="0"/>
          </a:p>
          <a:p>
            <a:pPr fontAlgn="base"/>
            <a:r>
              <a:rPr lang="pt-BR" sz="1400" dirty="0"/>
              <a:t>É preciso coerência entre a declaração do escopo e a EAP, inclusive nas entregas de atualização de documentos, testes, manuais e atividades de gerenciamento do projeto.</a:t>
            </a:r>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Criar a EAP (Estrutura Analítica do Projeto)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3269915" cy="380115"/>
            <a:chOff x="303101" y="1051243"/>
            <a:chExt cx="3269915" cy="380115"/>
          </a:xfrm>
        </p:grpSpPr>
        <p:sp>
          <p:nvSpPr>
            <p:cNvPr id="19" name="Retângulo de cantos arredondados 18"/>
            <p:cNvSpPr/>
            <p:nvPr/>
          </p:nvSpPr>
          <p:spPr>
            <a:xfrm>
              <a:off x="303101" y="1059557"/>
              <a:ext cx="326991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60565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escopo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17722504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p:cNvSpPr txBox="1">
            <a:spLocks/>
          </p:cNvSpPr>
          <p:nvPr/>
        </p:nvSpPr>
        <p:spPr>
          <a:xfrm>
            <a:off x="428604" y="1023910"/>
            <a:ext cx="6286544"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                                                                 </a:t>
            </a: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lang="pt-BR" sz="2800" dirty="0" smtClean="0">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Autores</a:t>
            </a:r>
          </a:p>
          <a:p>
            <a:pPr>
              <a:spcBef>
                <a:spcPct val="0"/>
              </a:spcBef>
              <a:defRPr/>
            </a:pPr>
            <a:r>
              <a:rPr kumimoji="0" lang="pt-BR" sz="2800" b="0" i="0" u="none" strike="noStrike" kern="1200" cap="none" spc="0" normalizeH="0" baseline="0" noProof="0" dirty="0" smtClean="0">
                <a:ln>
                  <a:noFill/>
                </a:ln>
                <a:solidFill>
                  <a:schemeClr val="tx1"/>
                </a:solidFill>
                <a:effectLst/>
                <a:uLnTx/>
                <a:uFillTx/>
                <a:latin typeface="+mj-lt"/>
                <a:ea typeface="+mj-ea"/>
                <a:cs typeface="+mj-cs"/>
              </a:rPr>
              <a:t>                          </a:t>
            </a:r>
          </a:p>
          <a:p>
            <a:pPr>
              <a:spcBef>
                <a:spcPct val="0"/>
              </a:spcBef>
              <a:defRPr/>
            </a:pPr>
            <a:r>
              <a:rPr lang="pt-BR" sz="2800" dirty="0">
                <a:latin typeface="+mj-lt"/>
                <a:ea typeface="+mj-ea"/>
                <a:cs typeface="+mj-cs"/>
              </a:rPr>
              <a:t> </a:t>
            </a:r>
            <a:r>
              <a:rPr lang="pt-BR" sz="2800" dirty="0" smtClean="0">
                <a:latin typeface="+mj-lt"/>
                <a:ea typeface="+mj-ea"/>
                <a:cs typeface="+mj-cs"/>
              </a:rPr>
              <a:t>                               </a:t>
            </a:r>
            <a:r>
              <a:rPr kumimoji="0" lang="pt-BR" sz="2400" b="1" i="0" u="none" strike="noStrike" kern="1200" cap="none" spc="0" normalizeH="0" baseline="0" noProof="0" dirty="0" smtClean="0">
                <a:ln>
                  <a:noFill/>
                </a:ln>
                <a:solidFill>
                  <a:schemeClr val="tx1"/>
                </a:solidFill>
                <a:effectLst/>
                <a:uLnTx/>
                <a:uFillTx/>
                <a:latin typeface="+mj-lt"/>
                <a:ea typeface="+mj-ea"/>
                <a:cs typeface="+mj-cs"/>
              </a:rPr>
              <a:t>Mariana Carvalho H</a:t>
            </a:r>
            <a:r>
              <a:rPr lang="pt-BR" sz="2400" b="1" dirty="0" smtClean="0">
                <a:latin typeface="+mj-lt"/>
              </a:rPr>
              <a:t>enrique</a:t>
            </a:r>
            <a:endParaRPr kumimoji="0" lang="pt-BR" sz="24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r" defTabSz="914400" rtl="0" eaLnBrk="1" fontAlgn="auto" latinLnBrk="0" hangingPunct="1">
              <a:lnSpc>
                <a:spcPct val="100000"/>
              </a:lnSpc>
              <a:spcBef>
                <a:spcPct val="0"/>
              </a:spcBef>
              <a:spcAft>
                <a:spcPts val="0"/>
              </a:spcAft>
              <a:buClrTx/>
              <a:buSzTx/>
              <a:buFontTx/>
              <a:buNone/>
              <a:tabLst/>
              <a:defRPr/>
            </a:pPr>
            <a:r>
              <a:rPr kumimoji="0" lang="pt-BR" sz="2400" b="1" i="0" u="none" strike="noStrike" kern="1200" cap="none" spc="0" normalizeH="0" baseline="0" noProof="0" dirty="0" smtClean="0">
                <a:ln>
                  <a:noFill/>
                </a:ln>
                <a:solidFill>
                  <a:schemeClr val="tx1"/>
                </a:solidFill>
                <a:effectLst/>
                <a:uLnTx/>
                <a:uFillTx/>
                <a:latin typeface="+mj-lt"/>
                <a:ea typeface="+mj-ea"/>
                <a:cs typeface="+mj-cs"/>
              </a:rPr>
              <a:t>Cleilson </a:t>
            </a:r>
            <a:r>
              <a:rPr kumimoji="0" lang="pt-BR" sz="2400" b="1" i="0" u="none" strike="noStrike" kern="1200" cap="none" spc="0" normalizeH="0" noProof="0" dirty="0" smtClean="0">
                <a:ln>
                  <a:noFill/>
                </a:ln>
                <a:solidFill>
                  <a:schemeClr val="tx1"/>
                </a:solidFill>
                <a:effectLst/>
                <a:uLnTx/>
                <a:uFillTx/>
                <a:latin typeface="+mj-lt"/>
                <a:ea typeface="+mj-ea"/>
                <a:cs typeface="+mj-cs"/>
              </a:rPr>
              <a:t>Henrique de Araujo</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pic>
        <p:nvPicPr>
          <p:cNvPr id="14" name="Imagem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989" y="7041232"/>
            <a:ext cx="2007971" cy="20079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Conector reto 16"/>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10" name="Cruz 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3" name="Retângulo 12"/>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pic>
        <p:nvPicPr>
          <p:cNvPr id="2" name="Imagem 1"/>
          <p:cNvPicPr>
            <a:picLocks noChangeAspect="1"/>
          </p:cNvPicPr>
          <p:nvPr/>
        </p:nvPicPr>
        <p:blipFill>
          <a:blip r:embed="rId5"/>
          <a:stretch>
            <a:fillRect/>
          </a:stretch>
        </p:blipFill>
        <p:spPr>
          <a:xfrm>
            <a:off x="4581128" y="5220545"/>
            <a:ext cx="696756" cy="678237"/>
          </a:xfrm>
          <a:prstGeom prst="rect">
            <a:avLst/>
          </a:prstGeom>
        </p:spPr>
      </p:pic>
      <p:sp>
        <p:nvSpPr>
          <p:cNvPr id="19"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2225306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Os documentos que serão utilizados para a entrada do processo são: plano de gerenciamento de projeto, que contém o plano de gerenciamento do escopo; documentos do projeto, que são os documentos da declaração do escopo do projeto e a documentação dos requisitos; fatores ambientais e ativos de processos organizacionais</a:t>
            </a:r>
            <a:r>
              <a:rPr lang="pt-BR" sz="1400" dirty="0" smtClean="0"/>
              <a:t>.</a:t>
            </a:r>
          </a:p>
          <a:p>
            <a:pPr fontAlgn="base"/>
            <a:endParaRPr lang="pt-BR" sz="1400" dirty="0"/>
          </a:p>
          <a:p>
            <a:pPr fontAlgn="base"/>
            <a:r>
              <a:rPr lang="pt-BR" sz="1400" dirty="0"/>
              <a:t>As ferramentas e técnicas de coleta de dados, análise de dados, oficinas multidisciplinares, questionários e pesquisas são empregadas para o levantamento dos dados que serão utilizados na geração do EAP. </a:t>
            </a:r>
            <a:endParaRPr lang="pt-BR" sz="1400" dirty="0" smtClean="0"/>
          </a:p>
          <a:p>
            <a:pPr fontAlgn="base"/>
            <a:endParaRPr lang="pt-BR" sz="1400" dirty="0"/>
          </a:p>
          <a:p>
            <a:pPr fontAlgn="base"/>
            <a:r>
              <a:rPr lang="pt-BR" sz="1400" dirty="0" smtClean="0"/>
              <a:t>A </a:t>
            </a:r>
            <a:r>
              <a:rPr lang="pt-BR" sz="1400" dirty="0"/>
              <a:t>opinião especializada deve acompanhar todo o desenvolvimento da EAP para poder validar as atividades e entregas</a:t>
            </a:r>
            <a:r>
              <a:rPr lang="pt-BR" sz="1400" dirty="0" smtClean="0"/>
              <a:t>.</a:t>
            </a:r>
          </a:p>
          <a:p>
            <a:pPr fontAlgn="base"/>
            <a:endParaRPr lang="pt-BR" sz="1400" dirty="0"/>
          </a:p>
          <a:p>
            <a:pPr fontAlgn="base"/>
            <a:r>
              <a:rPr lang="pt-BR" sz="1400" dirty="0"/>
              <a:t>A</a:t>
            </a:r>
            <a:r>
              <a:rPr lang="pt-BR" sz="1400" b="1" dirty="0"/>
              <a:t> decomposição</a:t>
            </a:r>
            <a:r>
              <a:rPr lang="pt-BR" sz="1400" dirty="0"/>
              <a:t> é uma técnica que subdivide as entregas em partes menores para facilitar o gerenciamento. O </a:t>
            </a:r>
            <a:r>
              <a:rPr lang="pt-BR" sz="1400" b="1" dirty="0"/>
              <a:t>nível de gerenciamento</a:t>
            </a:r>
            <a:r>
              <a:rPr lang="pt-BR" sz="1400" dirty="0"/>
              <a:t> é determinado pela equipe e de forma a facilitar o controle, variando com o tamanho e a complexidade do projeto.</a:t>
            </a:r>
          </a:p>
          <a:p>
            <a:pPr fontAlgn="base"/>
            <a:r>
              <a:rPr lang="pt-BR" sz="1400" dirty="0"/>
              <a:t>Para decompor o trabalho, o PMI sugere as seguintes atividades:</a:t>
            </a:r>
          </a:p>
          <a:p>
            <a:pPr fontAlgn="base"/>
            <a:endParaRPr lang="pt-BR" sz="1400" dirty="0" smtClean="0"/>
          </a:p>
          <a:p>
            <a:pPr fontAlgn="base"/>
            <a:r>
              <a:rPr lang="pt-BR" sz="1400" b="1" dirty="0"/>
              <a:t>Identificação e análise das entregas e do trabalho relacionado;</a:t>
            </a:r>
          </a:p>
          <a:p>
            <a:pPr fontAlgn="base"/>
            <a:endParaRPr lang="pt-BR" sz="1400" b="1" dirty="0"/>
          </a:p>
          <a:p>
            <a:pPr fontAlgn="base"/>
            <a:r>
              <a:rPr lang="pt-BR" sz="1400" b="1" dirty="0"/>
              <a:t>Estruturação e organização da EAP;</a:t>
            </a:r>
          </a:p>
          <a:p>
            <a:pPr fontAlgn="base"/>
            <a:endParaRPr lang="pt-BR" sz="1400" b="1" dirty="0"/>
          </a:p>
          <a:p>
            <a:pPr fontAlgn="base"/>
            <a:r>
              <a:rPr lang="pt-BR" sz="1400" b="1" dirty="0"/>
              <a:t>Decomposição dos níveis mais altos da EAP em componentes detalhados em menor nível;</a:t>
            </a:r>
          </a:p>
          <a:p>
            <a:pPr fontAlgn="base"/>
            <a:endParaRPr lang="pt-BR" sz="1400" b="1" dirty="0"/>
          </a:p>
          <a:p>
            <a:pPr fontAlgn="base"/>
            <a:r>
              <a:rPr lang="pt-BR" sz="1400" b="1" dirty="0"/>
              <a:t>Desenvolvimento e designação de códigos de identificação aos componentes da EAP;</a:t>
            </a:r>
          </a:p>
          <a:p>
            <a:pPr fontAlgn="base"/>
            <a:endParaRPr lang="pt-BR" sz="1400" b="1" dirty="0"/>
          </a:p>
          <a:p>
            <a:pPr fontAlgn="base"/>
            <a:r>
              <a:rPr lang="pt-BR" sz="1400" b="1" dirty="0"/>
              <a:t>Verificação se o grau de decomposição das entregas é apropriado.</a:t>
            </a:r>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Criar a EAP (Estrutura Analítica do Projeto)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3269915" cy="380115"/>
            <a:chOff x="303101" y="1051243"/>
            <a:chExt cx="3269915" cy="380115"/>
          </a:xfrm>
        </p:grpSpPr>
        <p:sp>
          <p:nvSpPr>
            <p:cNvPr id="19" name="Retângulo de cantos arredondados 18"/>
            <p:cNvSpPr/>
            <p:nvPr/>
          </p:nvSpPr>
          <p:spPr>
            <a:xfrm>
              <a:off x="303101" y="1059557"/>
              <a:ext cx="326991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60565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escopo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12813751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Na prática, a EAP é uma lista resumida, um </a:t>
            </a:r>
            <a:r>
              <a:rPr lang="pt-BR" sz="1400" b="1" dirty="0"/>
              <a:t>gráfico hierárquico de atividades</a:t>
            </a:r>
            <a:r>
              <a:rPr lang="pt-BR" sz="1400" dirty="0"/>
              <a:t>. </a:t>
            </a:r>
            <a:endParaRPr lang="pt-BR" sz="1400" dirty="0" smtClean="0"/>
          </a:p>
          <a:p>
            <a:pPr fontAlgn="base"/>
            <a:endParaRPr lang="pt-BR" sz="1400" dirty="0"/>
          </a:p>
          <a:p>
            <a:pPr fontAlgn="base"/>
            <a:r>
              <a:rPr lang="pt-BR" sz="1400" dirty="0" smtClean="0"/>
              <a:t>As </a:t>
            </a:r>
            <a:r>
              <a:rPr lang="pt-BR" sz="1400" dirty="0"/>
              <a:t>entregas podem ter diferentes níveis de decomposição, conforme a necessidade do gerenciamento, mas não é aconselhável um nível muito baixo de forma a produzir um gerenciamento improdutivo. </a:t>
            </a:r>
            <a:endParaRPr lang="pt-BR" sz="1400" dirty="0" smtClean="0"/>
          </a:p>
          <a:p>
            <a:pPr fontAlgn="base"/>
            <a:endParaRPr lang="pt-BR" sz="1400" dirty="0"/>
          </a:p>
          <a:p>
            <a:pPr fontAlgn="base"/>
            <a:r>
              <a:rPr lang="pt-BR" sz="1400" dirty="0" smtClean="0"/>
              <a:t>A </a:t>
            </a:r>
            <a:r>
              <a:rPr lang="pt-BR" sz="1400" dirty="0"/>
              <a:t>demonstração visual da EAP pode seguir vários conceitos, mas </a:t>
            </a:r>
            <a:r>
              <a:rPr lang="pt-BR" sz="1400" b="1" dirty="0"/>
              <a:t>mostrarão sempre o trabalho a ser realizado</a:t>
            </a:r>
            <a:r>
              <a:rPr lang="pt-BR" sz="1400" dirty="0"/>
              <a:t>. </a:t>
            </a:r>
            <a:endParaRPr lang="pt-BR" sz="1400" dirty="0" smtClean="0"/>
          </a:p>
          <a:p>
            <a:pPr fontAlgn="base"/>
            <a:endParaRPr lang="pt-BR" sz="1400" dirty="0"/>
          </a:p>
          <a:p>
            <a:pPr fontAlgn="base"/>
            <a:r>
              <a:rPr lang="pt-BR" sz="1400" dirty="0" smtClean="0"/>
              <a:t>A </a:t>
            </a:r>
            <a:r>
              <a:rPr lang="pt-BR" sz="1400" dirty="0"/>
              <a:t>EAP não é uma sequência cronológica. É uma decomposição lógica do trabalho e das atividades de todo o projeto. </a:t>
            </a:r>
            <a:endParaRPr lang="pt-BR" sz="1400" dirty="0" smtClean="0"/>
          </a:p>
          <a:p>
            <a:pPr fontAlgn="base"/>
            <a:endParaRPr lang="pt-BR" sz="1400" dirty="0"/>
          </a:p>
          <a:p>
            <a:pPr fontAlgn="base"/>
            <a:r>
              <a:rPr lang="pt-BR" sz="1400" dirty="0" smtClean="0"/>
              <a:t>O </a:t>
            </a:r>
            <a:r>
              <a:rPr lang="pt-BR" sz="1400" dirty="0"/>
              <a:t>Diagrama 1 é um exemplo de uma EAP com entregas principais.</a:t>
            </a:r>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Criar a EAP (Estrutura Analítica do Projeto)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3269915" cy="380115"/>
            <a:chOff x="303101" y="1051243"/>
            <a:chExt cx="3269915" cy="380115"/>
          </a:xfrm>
        </p:grpSpPr>
        <p:sp>
          <p:nvSpPr>
            <p:cNvPr id="19" name="Retângulo de cantos arredondados 18"/>
            <p:cNvSpPr/>
            <p:nvPr/>
          </p:nvSpPr>
          <p:spPr>
            <a:xfrm>
              <a:off x="303101" y="1059557"/>
              <a:ext cx="326991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60565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escopo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19191406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Criar a EAP (Estrutura Analítica do Projeto)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3269915" cy="380115"/>
            <a:chOff x="303101" y="1051243"/>
            <a:chExt cx="3269915" cy="380115"/>
          </a:xfrm>
        </p:grpSpPr>
        <p:sp>
          <p:nvSpPr>
            <p:cNvPr id="19" name="Retângulo de cantos arredondados 18"/>
            <p:cNvSpPr/>
            <p:nvPr/>
          </p:nvSpPr>
          <p:spPr>
            <a:xfrm>
              <a:off x="303101" y="1059557"/>
              <a:ext cx="326991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60565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escopo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7" name="Imagem 6"/>
          <p:cNvPicPr>
            <a:picLocks noChangeAspect="1"/>
          </p:cNvPicPr>
          <p:nvPr/>
        </p:nvPicPr>
        <p:blipFill>
          <a:blip r:embed="rId7"/>
          <a:stretch>
            <a:fillRect/>
          </a:stretch>
        </p:blipFill>
        <p:spPr>
          <a:xfrm rot="16200000">
            <a:off x="-766274" y="2518403"/>
            <a:ext cx="8167117" cy="6063113"/>
          </a:xfrm>
          <a:prstGeom prst="rect">
            <a:avLst/>
          </a:prstGeom>
        </p:spPr>
      </p:pic>
    </p:spTree>
    <p:extLst>
      <p:ext uri="{BB962C8B-B14F-4D97-AF65-F5344CB8AC3E}">
        <p14:creationId xmlns:p14="http://schemas.microsoft.com/office/powerpoint/2010/main" val="26466438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Junto a EAP, criamos o documento complementar que auxilia o registro do escopo, que é </a:t>
            </a:r>
            <a:r>
              <a:rPr lang="pt-BR" sz="1400" b="1" dirty="0"/>
              <a:t>o dicionário da EAP</a:t>
            </a:r>
            <a:r>
              <a:rPr lang="pt-BR" sz="1400" dirty="0"/>
              <a:t>, no qual o detalhamento das entregas é formalizado, um a um, e pode conter as seguintes informações</a:t>
            </a:r>
            <a:r>
              <a:rPr lang="pt-BR" sz="1400" dirty="0" smtClean="0"/>
              <a:t>:</a:t>
            </a:r>
          </a:p>
          <a:p>
            <a:pPr fontAlgn="base"/>
            <a:endParaRPr lang="pt-BR" sz="1400" dirty="0"/>
          </a:p>
          <a:p>
            <a:pPr fontAlgn="base"/>
            <a:r>
              <a:rPr lang="pt-BR" sz="1400" b="1" dirty="0"/>
              <a:t>Identificador de número de conta;</a:t>
            </a:r>
          </a:p>
          <a:p>
            <a:pPr fontAlgn="base"/>
            <a:endParaRPr lang="pt-BR" sz="1400" b="1" dirty="0"/>
          </a:p>
          <a:p>
            <a:pPr fontAlgn="base"/>
            <a:r>
              <a:rPr lang="pt-BR" sz="1400" b="1" dirty="0"/>
              <a:t>Descrição do trabalho;</a:t>
            </a:r>
          </a:p>
          <a:p>
            <a:pPr fontAlgn="base"/>
            <a:endParaRPr lang="pt-BR" sz="1400" b="1" dirty="0"/>
          </a:p>
          <a:p>
            <a:pPr fontAlgn="base"/>
            <a:r>
              <a:rPr lang="pt-BR" sz="1400" b="1" dirty="0"/>
              <a:t>Premissas e restrições;</a:t>
            </a:r>
          </a:p>
          <a:p>
            <a:pPr fontAlgn="base"/>
            <a:endParaRPr lang="pt-BR" sz="1400" b="1" dirty="0"/>
          </a:p>
          <a:p>
            <a:pPr fontAlgn="base"/>
            <a:r>
              <a:rPr lang="pt-BR" sz="1400" b="1" dirty="0"/>
              <a:t>Organização responsável;</a:t>
            </a:r>
          </a:p>
          <a:p>
            <a:pPr fontAlgn="base"/>
            <a:endParaRPr lang="pt-BR" sz="1400" b="1" dirty="0"/>
          </a:p>
          <a:p>
            <a:pPr fontAlgn="base"/>
            <a:r>
              <a:rPr lang="pt-BR" sz="1400" b="1" dirty="0"/>
              <a:t>Macrocronograma; </a:t>
            </a:r>
          </a:p>
          <a:p>
            <a:pPr fontAlgn="base"/>
            <a:endParaRPr lang="pt-BR" sz="1400" b="1" dirty="0"/>
          </a:p>
          <a:p>
            <a:pPr fontAlgn="base"/>
            <a:r>
              <a:rPr lang="pt-BR" sz="1400" b="1" dirty="0"/>
              <a:t>Atividades do cronograma associadas;</a:t>
            </a:r>
          </a:p>
          <a:p>
            <a:pPr fontAlgn="base"/>
            <a:endParaRPr lang="pt-BR" sz="1400" b="1" dirty="0"/>
          </a:p>
          <a:p>
            <a:pPr fontAlgn="base"/>
            <a:r>
              <a:rPr lang="pt-BR" sz="1400" b="1" dirty="0"/>
              <a:t>Recursos necessários;</a:t>
            </a:r>
          </a:p>
          <a:p>
            <a:pPr fontAlgn="base"/>
            <a:endParaRPr lang="pt-BR" sz="1400" b="1" dirty="0"/>
          </a:p>
          <a:p>
            <a:pPr fontAlgn="base"/>
            <a:r>
              <a:rPr lang="pt-BR" sz="1400" b="1" dirty="0"/>
              <a:t>Estimativa de custos;</a:t>
            </a:r>
          </a:p>
          <a:p>
            <a:pPr fontAlgn="base"/>
            <a:endParaRPr lang="pt-BR" sz="1400" b="1" dirty="0"/>
          </a:p>
          <a:p>
            <a:pPr fontAlgn="base"/>
            <a:r>
              <a:rPr lang="pt-BR" sz="1400" b="1" dirty="0"/>
              <a:t>Requisitos da qualidade;</a:t>
            </a:r>
          </a:p>
          <a:p>
            <a:pPr fontAlgn="base"/>
            <a:endParaRPr lang="pt-BR" sz="1400" b="1" dirty="0"/>
          </a:p>
          <a:p>
            <a:pPr fontAlgn="base"/>
            <a:r>
              <a:rPr lang="pt-BR" sz="1400" b="1" dirty="0"/>
              <a:t>Critérios de aceitação;</a:t>
            </a:r>
          </a:p>
          <a:p>
            <a:pPr fontAlgn="base"/>
            <a:endParaRPr lang="pt-BR" sz="1400" b="1" dirty="0"/>
          </a:p>
          <a:p>
            <a:pPr fontAlgn="base"/>
            <a:r>
              <a:rPr lang="pt-BR" sz="1400" b="1" dirty="0"/>
              <a:t>Referências técnicas;</a:t>
            </a:r>
          </a:p>
          <a:p>
            <a:pPr fontAlgn="base"/>
            <a:endParaRPr lang="pt-BR" sz="1400" b="1" dirty="0"/>
          </a:p>
          <a:p>
            <a:pPr fontAlgn="base"/>
            <a:r>
              <a:rPr lang="pt-BR" sz="1400" b="1" dirty="0"/>
              <a:t>Informações sobre acordos.</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Criar a EAP (Estrutura Analítica do Projeto)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3269915" cy="380115"/>
            <a:chOff x="303101" y="1051243"/>
            <a:chExt cx="3269915" cy="380115"/>
          </a:xfrm>
        </p:grpSpPr>
        <p:sp>
          <p:nvSpPr>
            <p:cNvPr id="19" name="Retângulo de cantos arredondados 18"/>
            <p:cNvSpPr/>
            <p:nvPr/>
          </p:nvSpPr>
          <p:spPr>
            <a:xfrm>
              <a:off x="303101" y="1059557"/>
              <a:ext cx="326991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60565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escopo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4051238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Dicionário da EAP</a:t>
            </a:r>
            <a:r>
              <a:rPr lang="pt-BR" sz="1400" dirty="0"/>
              <a:t>: o dicionário da EAP é um documento que fornece informações detalhadas sobre entregas, atividades e agendamento de cada componente da EAP</a:t>
            </a:r>
            <a:r>
              <a:rPr lang="pt-BR" sz="1400" dirty="0" smtClean="0"/>
              <a:t>.</a:t>
            </a:r>
          </a:p>
          <a:p>
            <a:pPr fontAlgn="base"/>
            <a:endParaRPr lang="pt-BR" sz="1400" dirty="0"/>
          </a:p>
          <a:p>
            <a:pPr fontAlgn="base"/>
            <a:r>
              <a:rPr lang="pt-BR" sz="1400" b="1" dirty="0"/>
              <a:t>Pacote de trabalho</a:t>
            </a:r>
            <a:r>
              <a:rPr lang="pt-BR" sz="1400" dirty="0"/>
              <a:t>: o nível mais baixo da EAP é um pacote de trabalho com um identificador único. Esses identificadores fornecem uma estrutura para a sumarização hierárquica de custos, cronograma e informações sobre recursos, e constituem um código de contas. Cada pacote de trabalho é parte de uma conta de controle</a:t>
            </a:r>
            <a:r>
              <a:rPr lang="pt-BR" sz="1400" dirty="0" smtClean="0"/>
              <a:t>.</a:t>
            </a:r>
          </a:p>
          <a:p>
            <a:pPr fontAlgn="base"/>
            <a:endParaRPr lang="pt-BR" sz="1400" dirty="0"/>
          </a:p>
          <a:p>
            <a:pPr fontAlgn="base"/>
            <a:r>
              <a:rPr lang="pt-BR" sz="1400" b="1" dirty="0"/>
              <a:t>Conta de controle</a:t>
            </a:r>
            <a:r>
              <a:rPr lang="pt-BR" sz="1400" dirty="0"/>
              <a:t>: é um ponto de controle do gerenciamento em que o escopo, o orçamento e cronograma são integrados e comparados ao valor agregado para uma medição do desempenho. Uma conta de controle pode ter dois ou mais pacotes de trabalho, embora cada pacote de trabalho seja associado a uma única conta de controle</a:t>
            </a:r>
            <a:r>
              <a:rPr lang="pt-BR" sz="1400" dirty="0" smtClean="0"/>
              <a:t>.</a:t>
            </a:r>
          </a:p>
          <a:p>
            <a:pPr fontAlgn="base"/>
            <a:endParaRPr lang="pt-BR" sz="1400" dirty="0"/>
          </a:p>
          <a:p>
            <a:pPr fontAlgn="base"/>
            <a:r>
              <a:rPr lang="pt-BR" sz="1400" b="1" dirty="0"/>
              <a:t>Pacote de planejamento</a:t>
            </a:r>
            <a:r>
              <a:rPr lang="pt-BR" sz="1400" dirty="0"/>
              <a:t>: uma conta de controle pode incluir um ou mais pacotes de planejamento. Um pacote de planejamento e um componente da estrutura de decomposição do trabalho abaixo da conta de controle e acima do pacote de trabalho, com conteúdo de trabalho conhecido, mas sem atividades detalhadas do cronograma.</a:t>
            </a:r>
          </a:p>
          <a:p>
            <a:pPr fontAlgn="base"/>
            <a:r>
              <a:rPr lang="pt-BR" sz="1400" dirty="0"/>
              <a:t/>
            </a:r>
            <a:br>
              <a:rPr lang="pt-BR" sz="1400" dirty="0"/>
            </a:br>
            <a:r>
              <a:rPr lang="pt-BR" sz="1400" dirty="0"/>
              <a:t>Durante todo o ciclo de vida do projeto, o gerente enfrentará problemas, inconsistências e conflitos. A importância do detalhamento da EAP tenta minimizar essas ocorrências. Para registrar essas ocorrências, o registro de questões deve ser criado para a anotação e rastreabilidade. Os dados sobre questões podem incluir: </a:t>
            </a:r>
            <a:r>
              <a:rPr lang="pt-BR" sz="1400" b="1" dirty="0"/>
              <a:t>tipo de questão; quem levantou a questão e quando; descrição; prioridade; quem está designado para a questão; data-alvo de resolução; status; solução final</a:t>
            </a:r>
            <a:r>
              <a:rPr lang="pt-BR" sz="1400" b="1" dirty="0" smtClean="0"/>
              <a:t>.</a:t>
            </a:r>
          </a:p>
          <a:p>
            <a:pPr fontAlgn="base"/>
            <a:endParaRPr lang="pt-BR" sz="1400" dirty="0"/>
          </a:p>
          <a:p>
            <a:pPr fontAlgn="base"/>
            <a:r>
              <a:rPr lang="pt-BR" sz="1400" dirty="0"/>
              <a:t>O registro de questões ajudará o gerente a gerenciar problemas ocorridos, assegurando sua rastreabilidade e investigação. Ao término do processo de criar a EAP, os documentos que devem ser atualizados são: declaração do escopo do projeto; EAP; pacote de trabalho; pacote de planejamento; dicionário EAP; registro de premissas; documento dos requisitos.</a:t>
            </a:r>
          </a:p>
          <a:p>
            <a:endParaRPr lang="pt-BR" sz="1400" b="1"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Criar a EAP (Estrutura Analítica do Projeto)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3269915" cy="380115"/>
            <a:chOff x="303101" y="1051243"/>
            <a:chExt cx="3269915" cy="380115"/>
          </a:xfrm>
        </p:grpSpPr>
        <p:sp>
          <p:nvSpPr>
            <p:cNvPr id="19" name="Retângulo de cantos arredondados 18"/>
            <p:cNvSpPr/>
            <p:nvPr/>
          </p:nvSpPr>
          <p:spPr>
            <a:xfrm>
              <a:off x="303101" y="1059557"/>
              <a:ext cx="326991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60565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escopo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16898039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Gerenciamento do cronograma</a:t>
            </a:r>
          </a:p>
          <a:p>
            <a:pPr fontAlgn="base"/>
            <a:r>
              <a:rPr lang="pt-BR" sz="1400" dirty="0"/>
              <a:t>O gerenciamento do cronograma do projeto inclui os processos necessário para gerenciar o término pontual do projeto. O cronograma do projeto detalha como e quando o projeto vai entregar cada trabalho definido no escopo e é uma ferramenta poderosa de acompanhamento e comunicação, principalmente para as expectativas das partes interessadas.</a:t>
            </a:r>
          </a:p>
          <a:p>
            <a:pPr fontAlgn="base"/>
            <a:r>
              <a:rPr lang="pt-BR" sz="1400" dirty="0"/>
              <a:t>Temos vários métodos para elaborar um cronograma, mas o objetivo é </a:t>
            </a:r>
            <a:r>
              <a:rPr lang="pt-BR" sz="1400" b="1" dirty="0"/>
              <a:t>demonstrar o plano de atividades </a:t>
            </a:r>
            <a:r>
              <a:rPr lang="pt-BR" sz="1400" dirty="0"/>
              <a:t>que orientará a execução do projeto. Deve incluir as atividades, datas previstas, durações, recursos, dependências e restrições dentro de um caminho crítico que distribui sequencialmente as estimativas das durações das atividades. </a:t>
            </a:r>
          </a:p>
          <a:p>
            <a:pPr fontAlgn="base"/>
            <a:r>
              <a:rPr lang="pt-BR" sz="1400" dirty="0"/>
              <a:t>Os processos de gerenciamento do cronograma no grupo de processos de planejamento são: </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Gerenciamento </a:t>
              </a:r>
              <a:r>
                <a:rPr lang="pt-BR" b="1" dirty="0"/>
                <a:t>do cronograma</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629955" cy="380115"/>
            <a:chOff x="303101" y="1051243"/>
            <a:chExt cx="3629955" cy="380115"/>
          </a:xfrm>
        </p:grpSpPr>
        <p:sp>
          <p:nvSpPr>
            <p:cNvPr id="19" name="Retângulo de cantos arredondados 18"/>
            <p:cNvSpPr/>
            <p:nvPr/>
          </p:nvSpPr>
          <p:spPr>
            <a:xfrm>
              <a:off x="303101" y="1059557"/>
              <a:ext cx="362995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96569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cronograma</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4" name="Imagem 3"/>
          <p:cNvPicPr>
            <a:picLocks noChangeAspect="1"/>
          </p:cNvPicPr>
          <p:nvPr/>
        </p:nvPicPr>
        <p:blipFill>
          <a:blip r:embed="rId7"/>
          <a:stretch>
            <a:fillRect/>
          </a:stretch>
        </p:blipFill>
        <p:spPr>
          <a:xfrm>
            <a:off x="424460" y="4880992"/>
            <a:ext cx="1809723" cy="1809723"/>
          </a:xfrm>
          <a:prstGeom prst="rect">
            <a:avLst/>
          </a:prstGeom>
        </p:spPr>
      </p:pic>
      <p:pic>
        <p:nvPicPr>
          <p:cNvPr id="7" name="Imagem 6"/>
          <p:cNvPicPr>
            <a:picLocks noChangeAspect="1"/>
          </p:cNvPicPr>
          <p:nvPr/>
        </p:nvPicPr>
        <p:blipFill>
          <a:blip r:embed="rId8"/>
          <a:stretch>
            <a:fillRect/>
          </a:stretch>
        </p:blipFill>
        <p:spPr>
          <a:xfrm>
            <a:off x="2392378" y="5961112"/>
            <a:ext cx="1849813" cy="1872208"/>
          </a:xfrm>
          <a:prstGeom prst="rect">
            <a:avLst/>
          </a:prstGeom>
        </p:spPr>
      </p:pic>
      <p:pic>
        <p:nvPicPr>
          <p:cNvPr id="8" name="Imagem 7"/>
          <p:cNvPicPr>
            <a:picLocks noChangeAspect="1"/>
          </p:cNvPicPr>
          <p:nvPr/>
        </p:nvPicPr>
        <p:blipFill>
          <a:blip r:embed="rId9"/>
          <a:stretch>
            <a:fillRect/>
          </a:stretch>
        </p:blipFill>
        <p:spPr>
          <a:xfrm>
            <a:off x="4387919" y="4880992"/>
            <a:ext cx="1850078" cy="1809723"/>
          </a:xfrm>
          <a:prstGeom prst="rect">
            <a:avLst/>
          </a:prstGeom>
        </p:spPr>
      </p:pic>
      <p:pic>
        <p:nvPicPr>
          <p:cNvPr id="9" name="Imagem 8"/>
          <p:cNvPicPr>
            <a:picLocks noChangeAspect="1"/>
          </p:cNvPicPr>
          <p:nvPr/>
        </p:nvPicPr>
        <p:blipFill>
          <a:blip r:embed="rId10"/>
          <a:stretch>
            <a:fillRect/>
          </a:stretch>
        </p:blipFill>
        <p:spPr>
          <a:xfrm>
            <a:off x="471441" y="7224949"/>
            <a:ext cx="1809723" cy="1874336"/>
          </a:xfrm>
          <a:prstGeom prst="rect">
            <a:avLst/>
          </a:prstGeom>
        </p:spPr>
      </p:pic>
      <p:pic>
        <p:nvPicPr>
          <p:cNvPr id="10" name="Imagem 9"/>
          <p:cNvPicPr>
            <a:picLocks noChangeAspect="1"/>
          </p:cNvPicPr>
          <p:nvPr/>
        </p:nvPicPr>
        <p:blipFill>
          <a:blip r:embed="rId11"/>
          <a:stretch>
            <a:fillRect/>
          </a:stretch>
        </p:blipFill>
        <p:spPr>
          <a:xfrm>
            <a:off x="4372258" y="7224949"/>
            <a:ext cx="1836560" cy="1876960"/>
          </a:xfrm>
          <a:prstGeom prst="rect">
            <a:avLst/>
          </a:prstGeom>
        </p:spPr>
      </p:pic>
    </p:spTree>
    <p:extLst>
      <p:ext uri="{BB962C8B-B14F-4D97-AF65-F5344CB8AC3E}">
        <p14:creationId xmlns:p14="http://schemas.microsoft.com/office/powerpoint/2010/main" val="124842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Os documentos já gerados nas fases anteriores são utilizados e </a:t>
            </a:r>
            <a:r>
              <a:rPr lang="pt-BR" sz="1400" b="1" dirty="0"/>
              <a:t>sempre serão atualizados</a:t>
            </a:r>
            <a:r>
              <a:rPr lang="pt-BR" sz="1400" dirty="0"/>
              <a:t> no final do processo</a:t>
            </a:r>
            <a:r>
              <a:rPr lang="pt-BR" sz="1400" dirty="0" smtClean="0"/>
              <a:t>.</a:t>
            </a:r>
          </a:p>
          <a:p>
            <a:pPr fontAlgn="base"/>
            <a:endParaRPr lang="pt-BR" sz="1400" dirty="0"/>
          </a:p>
          <a:p>
            <a:pPr fontAlgn="base"/>
            <a:r>
              <a:rPr lang="pt-BR" sz="1400" dirty="0"/>
              <a:t>O PMBOK divide cada processo em entradas, ferramentas, técnicas e saídas, que podem ser acompanhadas, mas, na prática, o objetivo principal do gerenciamento do cronograma é montar um controle do tempo do projeto</a:t>
            </a:r>
            <a:r>
              <a:rPr lang="pt-BR" sz="1400" dirty="0" smtClean="0"/>
              <a:t>.</a:t>
            </a:r>
          </a:p>
          <a:p>
            <a:pPr fontAlgn="base"/>
            <a:endParaRPr lang="pt-BR" sz="1400" dirty="0"/>
          </a:p>
          <a:p>
            <a:pPr fontAlgn="base"/>
            <a:r>
              <a:rPr lang="pt-BR" sz="1400" dirty="0"/>
              <a:t>Muitos projetos apresentam seu gargalo na estimativa de tempo e recursos. O pensar nas atividades e estimá-las é um trabalho que requer a ajuda de toda a equipe e de especialistas nas atividades a serem desenvolvidas</a:t>
            </a:r>
            <a:r>
              <a:rPr lang="pt-BR" sz="1400" dirty="0" smtClean="0"/>
              <a:t>.</a:t>
            </a:r>
          </a:p>
          <a:p>
            <a:pPr fontAlgn="base"/>
            <a:endParaRPr lang="pt-BR" sz="1400" dirty="0"/>
          </a:p>
          <a:p>
            <a:pPr fontAlgn="base"/>
            <a:r>
              <a:rPr lang="pt-BR" sz="1400" dirty="0"/>
              <a:t>O detalhamento de tempo está vinculado ao bom detalhamento do escopo, EAP e dicionário. Se o escopo, o trabalho e as atividades não forem bem dimensionados e muitas mudanças ou incrementos forem feitos, o tempo não será o suficiente para atender às demandas de entregas</a:t>
            </a:r>
            <a:r>
              <a:rPr lang="pt-BR" sz="1400" dirty="0" smtClean="0"/>
              <a:t>.</a:t>
            </a:r>
          </a:p>
          <a:p>
            <a:pPr fontAlgn="base"/>
            <a:endParaRPr lang="pt-BR" sz="1400" dirty="0"/>
          </a:p>
          <a:p>
            <a:pPr fontAlgn="base"/>
            <a:r>
              <a:rPr lang="pt-BR" sz="1400" dirty="0"/>
              <a:t>Para definir as atividades, a decomposição deve ser criteriosa, dividindo e subdividindo o escopo em entregas menores. A lista de atividades deve incluir uma identificação e uma descrição em detalhe, o suficiente para o entendimento do trabalho a ser executado.</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Definir, sequenciar e estimar as atividades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629955" cy="380115"/>
            <a:chOff x="303101" y="1051243"/>
            <a:chExt cx="3629955" cy="380115"/>
          </a:xfrm>
        </p:grpSpPr>
        <p:sp>
          <p:nvSpPr>
            <p:cNvPr id="19" name="Retângulo de cantos arredondados 18"/>
            <p:cNvSpPr/>
            <p:nvPr/>
          </p:nvSpPr>
          <p:spPr>
            <a:xfrm>
              <a:off x="303101" y="1059557"/>
              <a:ext cx="362995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96569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cronograma</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7807450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Na EAP, identificamos as entregas que são o trabalho e as atividades. Devemos colocá-las em sequência e subordinação, fazer todo desmembramento ou decomposição</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dirty="0"/>
              <a:t>Para o sequenciamento, usamos os atributos que identificam cada atividade – que não necessariamente está descrita no cronograma, mas que deve estar no dicionário da EAP.</a:t>
            </a:r>
          </a:p>
          <a:p>
            <a:pPr fontAlgn="base"/>
            <a:r>
              <a:rPr lang="pt-BR" sz="1400" dirty="0"/>
              <a:t>Os atributos são usados para identificar, sequenciar e classificar as atividades planejadas no cronograma e podem ser: ID da EAP; rótulo; ID da atividade; descrição da atividade; </a:t>
            </a:r>
            <a:r>
              <a:rPr lang="pt-BR" sz="1400" b="1" dirty="0"/>
              <a:t>atividades predecessoras</a:t>
            </a:r>
            <a:r>
              <a:rPr lang="pt-BR" sz="1400" dirty="0"/>
              <a:t>; </a:t>
            </a:r>
            <a:r>
              <a:rPr lang="pt-BR" sz="1400" b="1" dirty="0"/>
              <a:t>atividades sucessoras</a:t>
            </a:r>
            <a:r>
              <a:rPr lang="pt-BR" sz="1400" dirty="0"/>
              <a:t>; relacionamentos lógicos; antecipações e esperas; requisito de recursos; datas impostas; restrições e premissas; local da atividade.</a:t>
            </a:r>
          </a:p>
          <a:p>
            <a:pPr fontAlgn="base"/>
            <a:endParaRPr lang="pt-BR" sz="1400" dirty="0" smtClean="0"/>
          </a:p>
          <a:p>
            <a:pPr fontAlgn="base"/>
            <a:r>
              <a:rPr lang="pt-BR" sz="1400" dirty="0"/>
              <a:t>Pode ser necessária a </a:t>
            </a:r>
            <a:r>
              <a:rPr lang="pt-BR" sz="1400" b="1" dirty="0"/>
              <a:t>lista de marcos</a:t>
            </a:r>
            <a:r>
              <a:rPr lang="pt-BR" sz="1400" dirty="0"/>
              <a:t>, que são os </a:t>
            </a:r>
            <a:r>
              <a:rPr lang="pt-BR" sz="1400" b="1" dirty="0"/>
              <a:t>pontos significativos</a:t>
            </a:r>
            <a:r>
              <a:rPr lang="pt-BR" sz="1400" dirty="0"/>
              <a:t> no projeto e representam as datas de contrato, eventos únicos e que impactam, ou que projeto precisa obedecer. Todas as atividades devem estar ligadas a outras atividades predecessoras e uma atividade sucessora com um </a:t>
            </a:r>
            <a:r>
              <a:rPr lang="pt-BR" sz="1400" b="1" dirty="0"/>
              <a:t>relacionamento lógico</a:t>
            </a:r>
            <a:r>
              <a:rPr lang="pt-BR" sz="1400" dirty="0"/>
              <a:t> apropriado.</a:t>
            </a:r>
          </a:p>
          <a:p>
            <a:pPr fontAlgn="base"/>
            <a:r>
              <a:rPr lang="pt-BR" sz="1400" dirty="0"/>
              <a:t>O uso de tempo para espaços de espera ou antecipação pode ser representado na lista de atividades para que o cronograma seja realista e executável. </a:t>
            </a:r>
          </a:p>
          <a:p>
            <a:r>
              <a:rPr lang="pt-BR" sz="1400" dirty="0"/>
              <a:t/>
            </a:r>
            <a:br>
              <a:rPr lang="pt-BR" sz="1400" dirty="0"/>
            </a:b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Definir, sequenciar e estimar as atividades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629955" cy="380115"/>
            <a:chOff x="303101" y="1051243"/>
            <a:chExt cx="3629955" cy="380115"/>
          </a:xfrm>
        </p:grpSpPr>
        <p:sp>
          <p:nvSpPr>
            <p:cNvPr id="19" name="Retângulo de cantos arredondados 18"/>
            <p:cNvSpPr/>
            <p:nvPr/>
          </p:nvSpPr>
          <p:spPr>
            <a:xfrm>
              <a:off x="303101" y="1059557"/>
              <a:ext cx="362995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96569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cronograma</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2" name="Imagem 1"/>
          <p:cNvPicPr>
            <a:picLocks noChangeAspect="1"/>
          </p:cNvPicPr>
          <p:nvPr/>
        </p:nvPicPr>
        <p:blipFill>
          <a:blip r:embed="rId7"/>
          <a:stretch>
            <a:fillRect/>
          </a:stretch>
        </p:blipFill>
        <p:spPr>
          <a:xfrm>
            <a:off x="359837" y="2724032"/>
            <a:ext cx="5952944" cy="2465636"/>
          </a:xfrm>
          <a:prstGeom prst="rect">
            <a:avLst/>
          </a:prstGeom>
        </p:spPr>
      </p:pic>
    </p:spTree>
    <p:extLst>
      <p:ext uri="{BB962C8B-B14F-4D97-AF65-F5344CB8AC3E}">
        <p14:creationId xmlns:p14="http://schemas.microsoft.com/office/powerpoint/2010/main" val="11191821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O diagrama de rede</a:t>
            </a:r>
            <a:r>
              <a:rPr lang="pt-BR" sz="1400" dirty="0"/>
              <a:t> representa uma sequência de atividade e ilustra as atividades predecessoras e sucessoras. O Diagrama 2 ilustra um diagrama de rede</a:t>
            </a:r>
            <a:r>
              <a:rPr lang="pt-BR" sz="1400" dirty="0" smtClean="0"/>
              <a:t>.</a:t>
            </a:r>
          </a:p>
          <a:p>
            <a:pPr fontAlgn="base"/>
            <a:endParaRPr lang="pt-BR" sz="1400" dirty="0"/>
          </a:p>
          <a:p>
            <a:pPr fontAlgn="base"/>
            <a:r>
              <a:rPr lang="pt-BR" sz="1400" b="1" dirty="0"/>
              <a:t>Diagrama de rede</a:t>
            </a:r>
            <a:r>
              <a:rPr lang="pt-BR" sz="1400" dirty="0"/>
              <a:t>: qualquer demonstração esquemática dos relacionamentos lógicos entre as atividades do cronograma do projeto.</a:t>
            </a:r>
          </a:p>
          <a:p>
            <a:pPr fontAlgn="base"/>
            <a:r>
              <a:rPr lang="pt-BR" sz="1400" b="1" dirty="0"/>
              <a:t>Atividade predecessora</a:t>
            </a:r>
            <a:r>
              <a:rPr lang="pt-BR" sz="1400" dirty="0"/>
              <a:t>: atividade que logicamente vem antes de uma atividade dependente em um cronograma.</a:t>
            </a:r>
          </a:p>
          <a:p>
            <a:pPr fontAlgn="base"/>
            <a:r>
              <a:rPr lang="pt-BR" sz="1400" b="1" dirty="0"/>
              <a:t>Atividade sucessora</a:t>
            </a:r>
            <a:r>
              <a:rPr lang="pt-BR" sz="1400" dirty="0"/>
              <a:t>: atividade dependente que logicamente vem depois de outra em um cronograma (PMI, 2017).</a:t>
            </a:r>
          </a:p>
          <a:p>
            <a:pPr fontAlgn="base"/>
            <a:r>
              <a:rPr lang="pt-BR" sz="1400" dirty="0"/>
              <a:t/>
            </a:r>
            <a:br>
              <a:rPr lang="pt-BR" sz="1400" dirty="0"/>
            </a:b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Definir, sequenciar e estimar as atividades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629955" cy="380115"/>
            <a:chOff x="303101" y="1051243"/>
            <a:chExt cx="3629955" cy="380115"/>
          </a:xfrm>
        </p:grpSpPr>
        <p:sp>
          <p:nvSpPr>
            <p:cNvPr id="19" name="Retângulo de cantos arredondados 18"/>
            <p:cNvSpPr/>
            <p:nvPr/>
          </p:nvSpPr>
          <p:spPr>
            <a:xfrm>
              <a:off x="303101" y="1059557"/>
              <a:ext cx="362995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96569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cronograma</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4" name="Imagem 3"/>
          <p:cNvPicPr>
            <a:picLocks noChangeAspect="1"/>
          </p:cNvPicPr>
          <p:nvPr/>
        </p:nvPicPr>
        <p:blipFill>
          <a:blip r:embed="rId7"/>
          <a:stretch>
            <a:fillRect/>
          </a:stretch>
        </p:blipFill>
        <p:spPr>
          <a:xfrm>
            <a:off x="390365" y="4160912"/>
            <a:ext cx="5890940" cy="4176464"/>
          </a:xfrm>
          <a:prstGeom prst="rect">
            <a:avLst/>
          </a:prstGeom>
        </p:spPr>
      </p:pic>
    </p:spTree>
    <p:extLst>
      <p:ext uri="{BB962C8B-B14F-4D97-AF65-F5344CB8AC3E}">
        <p14:creationId xmlns:p14="http://schemas.microsoft.com/office/powerpoint/2010/main" val="20544095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As precedências podem ter a inter-relação lógica</a:t>
            </a:r>
            <a:r>
              <a:rPr lang="pt-BR" sz="1400" dirty="0" smtClean="0"/>
              <a:t>:</a:t>
            </a:r>
          </a:p>
          <a:p>
            <a:pPr fontAlgn="base"/>
            <a:endParaRPr lang="pt-BR" sz="1400" dirty="0"/>
          </a:p>
          <a:p>
            <a:pPr fontAlgn="base"/>
            <a:r>
              <a:rPr lang="pt-BR" sz="1400" b="1" dirty="0"/>
              <a:t>Término para fim (TI)</a:t>
            </a:r>
          </a:p>
          <a:p>
            <a:pPr fontAlgn="base"/>
            <a:r>
              <a:rPr lang="pt-BR" sz="1400" dirty="0"/>
              <a:t>–</a:t>
            </a:r>
            <a:endParaRPr lang="pt-BR" sz="1400" b="1" dirty="0"/>
          </a:p>
          <a:p>
            <a:pPr fontAlgn="base"/>
            <a:r>
              <a:rPr lang="pt-BR" sz="1400" dirty="0"/>
              <a:t>A atividade não pode começar até que uma atividade predecessora termine;</a:t>
            </a:r>
          </a:p>
          <a:p>
            <a:pPr fontAlgn="base"/>
            <a:endParaRPr lang="pt-BR" sz="1400" dirty="0" smtClean="0"/>
          </a:p>
          <a:p>
            <a:pPr fontAlgn="base"/>
            <a:r>
              <a:rPr lang="pt-BR" sz="1400" b="1" dirty="0"/>
              <a:t>Término para término (TT)</a:t>
            </a:r>
          </a:p>
          <a:p>
            <a:pPr fontAlgn="base"/>
            <a:r>
              <a:rPr lang="pt-BR" sz="1400" dirty="0"/>
              <a:t>–</a:t>
            </a:r>
            <a:endParaRPr lang="pt-BR" sz="1400" b="1" dirty="0"/>
          </a:p>
          <a:p>
            <a:pPr fontAlgn="base"/>
            <a:r>
              <a:rPr lang="pt-BR" sz="1400" dirty="0"/>
              <a:t>A atividade sucessora não pode terminar até que a atividade predecessora tenha terminado;</a:t>
            </a:r>
          </a:p>
          <a:p>
            <a:pPr fontAlgn="base"/>
            <a:endParaRPr lang="pt-BR" sz="1400" dirty="0" smtClean="0"/>
          </a:p>
          <a:p>
            <a:pPr fontAlgn="base"/>
            <a:r>
              <a:rPr lang="pt-BR" sz="1400" b="1" dirty="0"/>
              <a:t>Início para início (II)</a:t>
            </a:r>
          </a:p>
          <a:p>
            <a:pPr fontAlgn="base"/>
            <a:r>
              <a:rPr lang="pt-BR" sz="1400" dirty="0"/>
              <a:t>–</a:t>
            </a:r>
            <a:endParaRPr lang="pt-BR" sz="1400" b="1" dirty="0"/>
          </a:p>
          <a:p>
            <a:pPr fontAlgn="base"/>
            <a:r>
              <a:rPr lang="pt-BR" sz="1400" dirty="0"/>
              <a:t>Uma atividade sucessora não pode ser iniciada até que uma atividade predecessora tenha sido iniciada.</a:t>
            </a:r>
          </a:p>
          <a:p>
            <a:pPr fontAlgn="base"/>
            <a:endParaRPr lang="pt-BR" sz="1400" dirty="0" smtClean="0"/>
          </a:p>
          <a:p>
            <a:pPr fontAlgn="base"/>
            <a:r>
              <a:rPr lang="pt-BR" sz="1400" b="1" dirty="0"/>
              <a:t>Início para término (IT)</a:t>
            </a:r>
          </a:p>
          <a:p>
            <a:pPr fontAlgn="base"/>
            <a:r>
              <a:rPr lang="pt-BR" sz="1400" dirty="0"/>
              <a:t>–</a:t>
            </a:r>
            <a:endParaRPr lang="pt-BR" sz="1400" b="1" dirty="0"/>
          </a:p>
          <a:p>
            <a:pPr fontAlgn="base"/>
            <a:r>
              <a:rPr lang="pt-BR" sz="1400" dirty="0"/>
              <a:t>Uma atividade sucessora não pode ser terminada até que uma atividade predecessora tenha sido iniciada.</a:t>
            </a:r>
          </a:p>
          <a:p>
            <a:pPr fontAlgn="base"/>
            <a:r>
              <a:rPr lang="pt-BR" sz="1400" dirty="0"/>
              <a:t/>
            </a:r>
            <a:br>
              <a:rPr lang="pt-BR" sz="1400" dirty="0"/>
            </a:b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Definir, sequenciar e estimar as atividades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629955" cy="380115"/>
            <a:chOff x="303101" y="1051243"/>
            <a:chExt cx="3629955" cy="380115"/>
          </a:xfrm>
        </p:grpSpPr>
        <p:sp>
          <p:nvSpPr>
            <p:cNvPr id="19" name="Retângulo de cantos arredondados 18"/>
            <p:cNvSpPr/>
            <p:nvPr/>
          </p:nvSpPr>
          <p:spPr>
            <a:xfrm>
              <a:off x="303101" y="1059557"/>
              <a:ext cx="362995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96569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cronograma</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7081847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txBox="1">
            <a:spLocks/>
          </p:cNvSpPr>
          <p:nvPr/>
        </p:nvSpPr>
        <p:spPr>
          <a:xfrm>
            <a:off x="428604" y="1023910"/>
            <a:ext cx="6286544" cy="8681618"/>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pt-BR" sz="2800" dirty="0" smtClean="0">
                <a:latin typeface="+mj-lt"/>
                <a:ea typeface="+mj-ea"/>
                <a:cs typeface="+mj-cs"/>
              </a:rPr>
              <a:t>Prefácio</a:t>
            </a: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lang="pt-BR" sz="2400" b="1" dirty="0" smtClean="0">
                <a:latin typeface="+mj-lt"/>
                <a:ea typeface="+mj-ea"/>
                <a:cs typeface="+mj-cs"/>
              </a:rPr>
              <a:t>A informação e a sobrevivência</a:t>
            </a:r>
            <a:endParaRPr kumimoji="0" lang="pt-BR" sz="24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Título 1"/>
          <p:cNvSpPr txBox="1">
            <a:spLocks/>
          </p:cNvSpPr>
          <p:nvPr/>
        </p:nvSpPr>
        <p:spPr>
          <a:xfrm>
            <a:off x="571480" y="1905906"/>
            <a:ext cx="6000792" cy="7799622"/>
          </a:xfrm>
          <a:prstGeom prst="rect">
            <a:avLst/>
          </a:prstGeom>
        </p:spPr>
        <p:txBody>
          <a:bodyPr vert="horz" lIns="91440" tIns="45720" rIns="91440" bIns="45720" rtlCol="0" anchor="t" anchorCtr="0">
            <a:noAutofit/>
          </a:bodyPr>
          <a:lstStyle/>
          <a:p>
            <a:pPr marL="0" marR="0" lvl="0" indent="0" algn="just" defTabSz="914400" rtl="0" eaLnBrk="1" fontAlgn="auto" latinLnBrk="0" hangingPunct="1">
              <a:lnSpc>
                <a:spcPct val="100000"/>
              </a:lnSpc>
              <a:spcBef>
                <a:spcPct val="0"/>
              </a:spcBef>
              <a:spcAft>
                <a:spcPts val="0"/>
              </a:spcAft>
              <a:buClrTx/>
              <a:buSzTx/>
              <a:buFontTx/>
              <a:buNone/>
              <a:tabLst/>
              <a:defRPr/>
            </a:pPr>
            <a:r>
              <a:rPr lang="pt-BR" sz="1400" dirty="0" smtClean="0">
                <a:latin typeface="+mj-lt"/>
                <a:ea typeface="+mj-ea"/>
                <a:cs typeface="+mj-cs"/>
              </a:rPr>
              <a:t>O aprendizado atual está como sempre foi: manipulado, desde sua criação.</a:t>
            </a:r>
            <a:endParaRPr kumimoji="0" lang="pt-BR" sz="140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r>
              <a:rPr kumimoji="0" lang="pt-BR" sz="1400" i="0" u="none" strike="noStrike" kern="1200" cap="none" spc="0" normalizeH="0" baseline="0" noProof="0" dirty="0" smtClean="0">
                <a:ln>
                  <a:noFill/>
                </a:ln>
                <a:solidFill>
                  <a:schemeClr val="tx1"/>
                </a:solidFill>
                <a:effectLst/>
                <a:uLnTx/>
                <a:uFillTx/>
                <a:latin typeface="+mj-lt"/>
                <a:ea typeface="+mj-ea"/>
                <a:cs typeface="+mj-cs"/>
              </a:rPr>
              <a:t>Desde o</a:t>
            </a:r>
            <a:r>
              <a:rPr kumimoji="0" lang="pt-BR" sz="1400" i="0" u="none" strike="noStrike" kern="1200" cap="none" spc="0" normalizeH="0" noProof="0" dirty="0" smtClean="0">
                <a:ln>
                  <a:noFill/>
                </a:ln>
                <a:solidFill>
                  <a:schemeClr val="tx1"/>
                </a:solidFill>
                <a:effectLst/>
                <a:uLnTx/>
                <a:uFillTx/>
                <a:latin typeface="+mj-lt"/>
                <a:ea typeface="+mj-ea"/>
                <a:cs typeface="+mj-cs"/>
              </a:rPr>
              <a:t> tempo dos homens e mulheres das cavernas a informação é sobrevivência. </a:t>
            </a:r>
            <a:r>
              <a:rPr lang="pt-BR" sz="1400" dirty="0" smtClean="0">
                <a:latin typeface="+mj-lt"/>
                <a:ea typeface="+mj-ea"/>
                <a:cs typeface="+mj-cs"/>
              </a:rPr>
              <a:t>Quando o ser humano passou da fase de utilizar a informação para apenas sobreviver, ele começou a utilizá-la como meio de controle e repressão a sua própria tribo/sociedade/meio em que vive/natureza.</a:t>
            </a:r>
          </a:p>
          <a:p>
            <a:pPr marL="0" marR="0" lvl="0" indent="0" algn="just" defTabSz="914400" rtl="0" eaLnBrk="1" fontAlgn="auto" latinLnBrk="0" hangingPunct="1">
              <a:lnSpc>
                <a:spcPct val="100000"/>
              </a:lnSpc>
              <a:spcBef>
                <a:spcPct val="0"/>
              </a:spcBef>
              <a:spcAft>
                <a:spcPts val="0"/>
              </a:spcAft>
              <a:buClrTx/>
              <a:buSzTx/>
              <a:buFontTx/>
              <a:buNone/>
              <a:tabLst/>
              <a:defRPr/>
            </a:pP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Desde então temos tribos contra tribos, civilizações contra civilizações, impérios contra </a:t>
            </a:r>
            <a:r>
              <a:rPr lang="pt-BR" sz="1400" dirty="0" smtClean="0"/>
              <a:t>impérios...</a:t>
            </a: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Sendo que o que determina o vencedor desde o tempo das cavernas até hoje é a informação.</a:t>
            </a:r>
          </a:p>
          <a:p>
            <a:pPr lvl="0" algn="just">
              <a:spcBef>
                <a:spcPct val="0"/>
              </a:spcBef>
              <a:defRPr/>
            </a:pPr>
            <a:endParaRPr lang="pt-BR" sz="1400" dirty="0" smtClean="0">
              <a:latin typeface="+mj-lt"/>
              <a:ea typeface="+mj-ea"/>
              <a:cs typeface="+mj-cs"/>
            </a:endParaRPr>
          </a:p>
          <a:p>
            <a:pPr lvl="0" algn="just">
              <a:spcBef>
                <a:spcPct val="0"/>
              </a:spcBef>
              <a:defRPr/>
            </a:pPr>
            <a:r>
              <a:rPr lang="pt-BR" sz="1400" dirty="0" smtClean="0">
                <a:latin typeface="+mj-lt"/>
                <a:ea typeface="+mj-ea"/>
                <a:cs typeface="+mj-cs"/>
              </a:rPr>
              <a:t>Quando o ser humano começou a utilizar a primeira grande informação que foi a utilização do fogo, </a:t>
            </a:r>
            <a:r>
              <a:rPr lang="pt-BR" b="1" dirty="0" smtClean="0">
                <a:latin typeface="+mj-lt"/>
                <a:ea typeface="+mj-ea"/>
                <a:cs typeface="+mj-cs"/>
              </a:rPr>
              <a:t>a natureza </a:t>
            </a:r>
            <a:r>
              <a:rPr lang="pt-BR" sz="1400" dirty="0" smtClean="0">
                <a:latin typeface="+mj-lt"/>
                <a:ea typeface="+mj-ea"/>
                <a:cs typeface="+mj-cs"/>
              </a:rPr>
              <a:t>e as outras tribos atacadas não tinham chance alguma e foram derrotadas.</a:t>
            </a:r>
          </a:p>
          <a:p>
            <a:pPr lvl="0" algn="just">
              <a:spcBef>
                <a:spcPct val="0"/>
              </a:spcBef>
              <a:defRPr/>
            </a:pPr>
            <a:endParaRPr lang="pt-BR" sz="1400" dirty="0" smtClean="0">
              <a:latin typeface="+mj-lt"/>
              <a:ea typeface="+mj-ea"/>
              <a:cs typeface="+mj-cs"/>
            </a:endParaRPr>
          </a:p>
          <a:p>
            <a:pPr algn="just">
              <a:spcBef>
                <a:spcPct val="0"/>
              </a:spcBef>
              <a:defRPr/>
            </a:pPr>
            <a:r>
              <a:rPr lang="pt-BR" sz="1400" dirty="0" smtClean="0"/>
              <a:t>Quando o ser humano começou a utilizar armas primitivas do tempo da pedra lascada de fabricação humana, as outras tribos atacadas não tinham chance alguma e foram derrotadas.</a:t>
            </a:r>
          </a:p>
          <a:p>
            <a:pPr algn="just">
              <a:spcBef>
                <a:spcPct val="0"/>
              </a:spcBef>
              <a:defRPr/>
            </a:pPr>
            <a:endParaRPr lang="pt-BR" sz="1400" dirty="0" smtClean="0"/>
          </a:p>
          <a:p>
            <a:pPr algn="just">
              <a:spcBef>
                <a:spcPct val="0"/>
              </a:spcBef>
              <a:defRPr/>
            </a:pPr>
            <a:r>
              <a:rPr lang="pt-BR" sz="1400" dirty="0" smtClean="0"/>
              <a:t>Quando o ser humano começou a utilizar armas, utilizando o minério de ferro entre outros, posteriormente manipulando-os até se chegar as espadas lanças..., as outras tribos atacadas não tinham chance alguma e foram derrotadas.</a:t>
            </a:r>
          </a:p>
          <a:p>
            <a:pPr algn="just">
              <a:spcBef>
                <a:spcPct val="0"/>
              </a:spcBef>
              <a:defRPr/>
            </a:pPr>
            <a:endParaRPr lang="pt-BR" sz="1400" dirty="0" smtClean="0"/>
          </a:p>
          <a:p>
            <a:pPr algn="just">
              <a:spcBef>
                <a:spcPct val="0"/>
              </a:spcBef>
              <a:defRPr/>
            </a:pPr>
            <a:r>
              <a:rPr lang="pt-BR" sz="1400" dirty="0" smtClean="0"/>
              <a:t>Quando o império chinês criou e utilizou a pólvora e o seu uso em combates/guerras se espalhou as sociedades que utilizavam apenas espadas lanças... foram derrotadas. E chegamos a criação da bomba atômica e nuclear, como saber se o aprendizado é manipulado?</a:t>
            </a:r>
          </a:p>
          <a:p>
            <a:pPr algn="just">
              <a:spcBef>
                <a:spcPct val="0"/>
              </a:spcBef>
              <a:defRPr/>
            </a:pPr>
            <a:r>
              <a:rPr lang="pt-BR" sz="1400" dirty="0" smtClean="0"/>
              <a:t>Tente você(uma sociedade/grupo/indivíduo) criar uma bomba atômica ou nuclear.</a:t>
            </a:r>
          </a:p>
          <a:p>
            <a:pPr algn="just">
              <a:spcBef>
                <a:spcPct val="0"/>
              </a:spcBef>
              <a:defRPr/>
            </a:pPr>
            <a:endParaRPr lang="pt-BR" sz="1400" dirty="0" smtClean="0"/>
          </a:p>
          <a:p>
            <a:pPr algn="just">
              <a:spcBef>
                <a:spcPct val="0"/>
              </a:spcBef>
              <a:defRPr/>
            </a:pPr>
            <a:r>
              <a:rPr lang="pt-BR" sz="1400" dirty="0" smtClean="0"/>
              <a:t>Nas nossas aulas, não vou lhe ensinar a criar uma bomba </a:t>
            </a:r>
            <a:r>
              <a:rPr lang="pt-BR" sz="1400" dirty="0"/>
              <a:t>atômica ou </a:t>
            </a:r>
            <a:r>
              <a:rPr lang="pt-BR" sz="1400" dirty="0" smtClean="0"/>
              <a:t>nuclear. Irei repassar as informações acumuladas das gerações anteriores para a sobrevivência das futuras gerações.  </a:t>
            </a:r>
          </a:p>
          <a:p>
            <a:pPr algn="just">
              <a:spcBef>
                <a:spcPct val="0"/>
              </a:spcBef>
              <a:defRPr/>
            </a:pPr>
            <a:endParaRPr lang="pt-BR" sz="1400" dirty="0" smtClean="0"/>
          </a:p>
          <a:p>
            <a:pPr algn="just">
              <a:spcBef>
                <a:spcPct val="0"/>
              </a:spcBef>
              <a:defRPr/>
            </a:pPr>
            <a:r>
              <a:rPr lang="pt-BR" sz="1400" dirty="0" smtClean="0"/>
              <a:t>Conforme o nosso histórico, a geração ou gerações que irão sobreviver serão as que mais bem utilizarem a informação.</a:t>
            </a:r>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algn="just">
              <a:spcBef>
                <a:spcPct val="0"/>
              </a:spcBef>
              <a:defRPr/>
            </a:pPr>
            <a:endParaRPr lang="pt-BR" sz="1400" dirty="0" smtClean="0"/>
          </a:p>
          <a:p>
            <a:pPr lvl="0" algn="just">
              <a:spcBef>
                <a:spcPct val="0"/>
              </a:spcBef>
              <a:defRPr/>
            </a:pPr>
            <a:endParaRPr lang="pt-BR" sz="1400" dirty="0" smtClean="0">
              <a:latin typeface="+mj-lt"/>
              <a:ea typeface="+mj-ea"/>
              <a:cs typeface="+mj-cs"/>
            </a:endParaRPr>
          </a:p>
          <a:p>
            <a:pPr lvl="0" algn="just">
              <a:spcBef>
                <a:spcPct val="0"/>
              </a:spcBef>
              <a:defRPr/>
            </a:pPr>
            <a:endParaRPr lang="pt-BR" sz="1400" dirty="0" smtClean="0">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400" i="0" u="none" strike="noStrike" kern="1200" cap="none" spc="0" normalizeH="0" noProof="0" dirty="0" smtClean="0">
              <a:ln>
                <a:noFill/>
              </a:ln>
              <a:solidFill>
                <a:schemeClr val="tx1"/>
              </a:solidFill>
              <a:effectLst/>
              <a:uLnTx/>
              <a:uFillTx/>
              <a:latin typeface="+mj-lt"/>
              <a:ea typeface="+mj-ea"/>
              <a:cs typeface="+mj-cs"/>
            </a:endParaRPr>
          </a:p>
          <a:p>
            <a:pPr marL="0" marR="0" lvl="0" indent="0" algn="just" defTabSz="914400" rtl="0" eaLnBrk="1" fontAlgn="auto" latinLnBrk="0" hangingPunct="1">
              <a:lnSpc>
                <a:spcPct val="100000"/>
              </a:lnSpc>
              <a:spcBef>
                <a:spcPct val="0"/>
              </a:spcBef>
              <a:spcAft>
                <a:spcPts val="0"/>
              </a:spcAft>
              <a:buClrTx/>
              <a:buSzTx/>
              <a:buFontTx/>
              <a:buNone/>
              <a:tabLst/>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Conector reto 10"/>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5" name="Cruz 14"/>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ruz 15"/>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9" name="Retângulo 18"/>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3"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17379470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Em relação à dependência das atividades podemos ter:</a:t>
            </a:r>
          </a:p>
          <a:p>
            <a:pPr fontAlgn="base"/>
            <a:endParaRPr lang="pt-BR" sz="1400" dirty="0"/>
          </a:p>
          <a:p>
            <a:pPr fontAlgn="base"/>
            <a:r>
              <a:rPr lang="pt-BR" sz="1400" dirty="0"/>
              <a:t>Obrigatória: inerentes à natureza do trabalho. Pode ser legal ou contratual. Exemplo: a parede antes da fundação;</a:t>
            </a:r>
          </a:p>
          <a:p>
            <a:pPr fontAlgn="base"/>
            <a:endParaRPr lang="pt-BR" sz="1400" dirty="0"/>
          </a:p>
          <a:p>
            <a:pPr fontAlgn="base"/>
            <a:r>
              <a:rPr lang="pt-BR" sz="1400" dirty="0"/>
              <a:t>Arbitrária: definidas por melhores práticas ou desejável, mesmo tendo outros caminhos. Exemplo: fazer elétrica antes de hidráulica;</a:t>
            </a:r>
          </a:p>
          <a:p>
            <a:pPr fontAlgn="base"/>
            <a:endParaRPr lang="pt-BR" sz="1400" dirty="0"/>
          </a:p>
          <a:p>
            <a:pPr fontAlgn="base"/>
            <a:r>
              <a:rPr lang="pt-BR" sz="1400" dirty="0"/>
              <a:t>Externas: relação entre atividades que não pertencem ao projeto. Exemplo: fornecedor entregar a máquina para testar software;</a:t>
            </a:r>
          </a:p>
          <a:p>
            <a:pPr fontAlgn="base"/>
            <a:endParaRPr lang="pt-BR" sz="1400" dirty="0"/>
          </a:p>
          <a:p>
            <a:pPr fontAlgn="base"/>
            <a:r>
              <a:rPr lang="pt-BR" sz="1400" dirty="0"/>
              <a:t>Interna: dependência dentro do projeto. Exemplo: montar máquina antes de testar software</a:t>
            </a:r>
            <a:r>
              <a:rPr lang="pt-BR" sz="1400" dirty="0" smtClean="0"/>
              <a:t>.</a:t>
            </a:r>
          </a:p>
          <a:p>
            <a:pPr fontAlgn="base"/>
            <a:endParaRPr lang="pt-BR" sz="1400" dirty="0"/>
          </a:p>
          <a:p>
            <a:pPr fontAlgn="base"/>
            <a:r>
              <a:rPr lang="pt-BR" sz="1400" dirty="0"/>
              <a:t>É preciso detalhar quantidade de trabalho com a quantidade de recursos disponíveis, embora a regra não seja linear. O PMI (2017) apresenta alguns fatores que precisam ser considerados para a estimativa, como</a:t>
            </a:r>
            <a:r>
              <a:rPr lang="pt-BR" sz="1400" dirty="0" smtClean="0"/>
              <a:t>:</a:t>
            </a:r>
          </a:p>
          <a:p>
            <a:pPr fontAlgn="base"/>
            <a:endParaRPr lang="pt-BR" sz="1400" dirty="0"/>
          </a:p>
          <a:p>
            <a:pPr fontAlgn="base"/>
            <a:r>
              <a:rPr lang="pt-BR" sz="1400" b="1" dirty="0"/>
              <a:t>Lei dos retornos decrescentes</a:t>
            </a:r>
          </a:p>
          <a:p>
            <a:pPr fontAlgn="base"/>
            <a:r>
              <a:rPr lang="pt-BR" sz="1400" dirty="0"/>
              <a:t>–</a:t>
            </a:r>
            <a:endParaRPr lang="pt-BR" sz="1400" b="1" dirty="0"/>
          </a:p>
          <a:p>
            <a:pPr fontAlgn="base"/>
            <a:r>
              <a:rPr lang="pt-BR" sz="1400" dirty="0"/>
              <a:t>Quando um fator (por exemplo, o recurso) usado para determinar o esforço necessário para produzir uma unidade de trabalho é aumentado enquanto todos os outros fatores permanecem fixos, eventualmente, será alcançado um ponto em que adições desse fator individual começarão a produzir aumentos progressivamente menores, ou terá diminuição de aumentos na saída.</a:t>
            </a:r>
          </a:p>
          <a:p>
            <a:pPr fontAlgn="base"/>
            <a:endParaRPr lang="pt-BR" sz="1400" dirty="0" smtClean="0"/>
          </a:p>
          <a:p>
            <a:pPr fontAlgn="base"/>
            <a:r>
              <a:rPr lang="pt-BR" sz="1400" b="1" dirty="0"/>
              <a:t>Número de recursos</a:t>
            </a:r>
          </a:p>
          <a:p>
            <a:pPr fontAlgn="base"/>
            <a:r>
              <a:rPr lang="pt-BR" sz="1400" dirty="0"/>
              <a:t>–</a:t>
            </a:r>
            <a:endParaRPr lang="pt-BR" sz="1400" b="1" dirty="0"/>
          </a:p>
          <a:p>
            <a:pPr fontAlgn="base"/>
            <a:r>
              <a:rPr lang="pt-BR" sz="1400" dirty="0"/>
              <a:t>Aumentar o número de recursos para o dobro do número original nem sempre reduz o tempo pela metade, pois pode aumentar a duração, devido aos riscos e, eventualmente, adicionar excesso de recursos para a atividade pode aumentar a duração em razão de transferência de conhecimento, curva de aprendizado, coordenação adicional e outros fatores envolvidos.</a:t>
            </a:r>
          </a:p>
          <a:p>
            <a:pPr fontAlgn="base"/>
            <a:r>
              <a:rPr lang="pt-BR" sz="1400" dirty="0"/>
              <a:t/>
            </a:r>
            <a:br>
              <a:rPr lang="pt-BR" sz="1400" dirty="0"/>
            </a:b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Definir, sequenciar e estimar as atividades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629955" cy="380115"/>
            <a:chOff x="303101" y="1051243"/>
            <a:chExt cx="3629955" cy="380115"/>
          </a:xfrm>
        </p:grpSpPr>
        <p:sp>
          <p:nvSpPr>
            <p:cNvPr id="19" name="Retângulo de cantos arredondados 18"/>
            <p:cNvSpPr/>
            <p:nvPr/>
          </p:nvSpPr>
          <p:spPr>
            <a:xfrm>
              <a:off x="303101" y="1059557"/>
              <a:ext cx="362995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96569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cronograma</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0081982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Avanços na tecnologia</a:t>
            </a:r>
          </a:p>
          <a:p>
            <a:pPr fontAlgn="base"/>
            <a:r>
              <a:rPr lang="pt-BR" sz="1400" dirty="0"/>
              <a:t>–</a:t>
            </a:r>
            <a:endParaRPr lang="pt-BR" sz="1400" b="1" dirty="0"/>
          </a:p>
          <a:p>
            <a:pPr fontAlgn="base"/>
            <a:r>
              <a:rPr lang="pt-BR" sz="1400" dirty="0"/>
              <a:t>Isso também pode desempenhar um papel importante na determinação das estimativas de duração. Por exemplo, um aumento na saída de uma fábrica pode ser alcançado pela aquisição dos mais recentes avanços na tecnologia, o que pode afetar a duração e necessidade de recursos.</a:t>
            </a:r>
          </a:p>
          <a:p>
            <a:pPr fontAlgn="base"/>
            <a:endParaRPr lang="pt-BR" sz="1400" dirty="0" smtClean="0"/>
          </a:p>
          <a:p>
            <a:pPr fontAlgn="base"/>
            <a:r>
              <a:rPr lang="pt-BR" sz="1400" b="1" dirty="0"/>
              <a:t>Motivação da equipe</a:t>
            </a:r>
          </a:p>
          <a:p>
            <a:pPr fontAlgn="base"/>
            <a:r>
              <a:rPr lang="pt-BR" sz="1400" dirty="0"/>
              <a:t>–</a:t>
            </a:r>
            <a:endParaRPr lang="pt-BR" sz="1400" b="1" dirty="0"/>
          </a:p>
          <a:p>
            <a:pPr fontAlgn="base"/>
            <a:r>
              <a:rPr lang="pt-BR" sz="1400" dirty="0"/>
              <a:t>O gerente do projeto também precisa estar ciente da </a:t>
            </a:r>
            <a:r>
              <a:rPr lang="pt-BR" sz="1400" b="1" dirty="0"/>
              <a:t>Síndrome de Estudante</a:t>
            </a:r>
            <a:r>
              <a:rPr lang="pt-BR" sz="1400" dirty="0"/>
              <a:t> ou procrastinação, quando as pessoas começam a se dedicar só no último momento possível antes do prazo, e da </a:t>
            </a:r>
            <a:r>
              <a:rPr lang="pt-BR" sz="1400" b="1" dirty="0"/>
              <a:t>Lei de Parkinson</a:t>
            </a:r>
            <a:r>
              <a:rPr lang="pt-BR" sz="1400" dirty="0"/>
              <a:t>, segundo a qual o trabalho se expande até preencher o tempo disponível para a sua conclusão.</a:t>
            </a:r>
          </a:p>
          <a:p>
            <a:pPr fontAlgn="base"/>
            <a:r>
              <a:rPr lang="pt-BR" sz="1400" dirty="0"/>
              <a:t/>
            </a:r>
            <a:br>
              <a:rPr lang="pt-BR" sz="1400" dirty="0"/>
            </a:br>
            <a:endParaRPr lang="pt-BR" sz="1400" dirty="0"/>
          </a:p>
          <a:p>
            <a:pPr fontAlgn="base"/>
            <a:r>
              <a:rPr lang="pt-BR" sz="1400" dirty="0"/>
              <a:t>As estimativas podem ser feitas por: </a:t>
            </a:r>
          </a:p>
          <a:p>
            <a:pPr fontAlgn="base"/>
            <a:r>
              <a:rPr lang="pt-BR" sz="1400" b="1" dirty="0"/>
              <a:t>// Opinião especializada</a:t>
            </a:r>
            <a:r>
              <a:rPr lang="pt-BR" sz="1400" dirty="0"/>
              <a:t>; </a:t>
            </a:r>
          </a:p>
          <a:p>
            <a:pPr fontAlgn="base"/>
            <a:r>
              <a:rPr lang="pt-BR" sz="1400" dirty="0"/>
              <a:t/>
            </a:r>
            <a:br>
              <a:rPr lang="pt-BR" sz="1400" dirty="0"/>
            </a:br>
            <a:endParaRPr lang="pt-BR" sz="1400" dirty="0"/>
          </a:p>
          <a:p>
            <a:pPr fontAlgn="base"/>
            <a:r>
              <a:rPr lang="pt-BR" sz="1400" b="1" dirty="0"/>
              <a:t>// Analogias</a:t>
            </a:r>
            <a:r>
              <a:rPr lang="pt-BR" sz="1400" dirty="0"/>
              <a:t>, quando outro projeto pode servir de base para a estimativa; </a:t>
            </a:r>
          </a:p>
          <a:p>
            <a:pPr fontAlgn="base"/>
            <a:r>
              <a:rPr lang="pt-BR" sz="1400" dirty="0"/>
              <a:t/>
            </a:r>
            <a:br>
              <a:rPr lang="pt-BR" sz="1400" dirty="0"/>
            </a:br>
            <a:endParaRPr lang="pt-BR" sz="1400" dirty="0"/>
          </a:p>
          <a:p>
            <a:pPr fontAlgn="base"/>
            <a:r>
              <a:rPr lang="pt-BR" sz="1400" b="1" dirty="0"/>
              <a:t>// Paramétrica</a:t>
            </a:r>
            <a:r>
              <a:rPr lang="pt-BR" sz="1400" dirty="0"/>
              <a:t>, que utiliza uma relação estatística entre dados históricos e outras variáveis para calcular a estimativa da atividade; </a:t>
            </a:r>
          </a:p>
          <a:p>
            <a:pPr fontAlgn="base"/>
            <a:r>
              <a:rPr lang="pt-BR" sz="1400" dirty="0"/>
              <a:t/>
            </a:r>
            <a:br>
              <a:rPr lang="pt-BR" sz="1400" dirty="0"/>
            </a:br>
            <a:endParaRPr lang="pt-BR" sz="1400" dirty="0"/>
          </a:p>
          <a:p>
            <a:pPr fontAlgn="base"/>
            <a:r>
              <a:rPr lang="pt-BR" sz="1400" b="1" dirty="0"/>
              <a:t>// Três pontos</a:t>
            </a:r>
            <a:r>
              <a:rPr lang="pt-BR" sz="1400" dirty="0"/>
              <a:t>, que permite uma estimativa de média ponderada a partir das durações otimista, mais provável (melhor condição) e a pessimista (pior condição); </a:t>
            </a:r>
          </a:p>
          <a:p>
            <a:pPr fontAlgn="base"/>
            <a:r>
              <a:rPr lang="pt-BR" sz="1400" dirty="0"/>
              <a:t/>
            </a:r>
            <a:br>
              <a:rPr lang="pt-BR" sz="1400" dirty="0"/>
            </a:br>
            <a:endParaRPr lang="pt-BR" sz="1400" dirty="0"/>
          </a:p>
          <a:p>
            <a:pPr fontAlgn="base"/>
            <a:r>
              <a:rPr lang="pt-BR" sz="1400" b="1" dirty="0"/>
              <a:t>// </a:t>
            </a:r>
            <a:r>
              <a:rPr lang="pt-BR" sz="1400" b="1" i="1" dirty="0"/>
              <a:t>Bottom-up</a:t>
            </a:r>
            <a:r>
              <a:rPr lang="pt-BR" sz="1400" i="1" dirty="0"/>
              <a:t>,</a:t>
            </a:r>
            <a:r>
              <a:rPr lang="pt-BR" sz="1400" dirty="0"/>
              <a:t> a menor atividade é estimada e vai acumulando até chegar ao nível da entrega; </a:t>
            </a:r>
          </a:p>
          <a:p>
            <a:pPr fontAlgn="base"/>
            <a:r>
              <a:rPr lang="pt-BR" sz="1400" dirty="0"/>
              <a:t/>
            </a:r>
            <a:br>
              <a:rPr lang="pt-BR" sz="1400" dirty="0"/>
            </a:br>
            <a:endParaRPr lang="pt-BR" sz="1400" dirty="0"/>
          </a:p>
          <a:p>
            <a:pPr fontAlgn="base"/>
            <a:r>
              <a:rPr lang="pt-BR" sz="1400" dirty="0"/>
              <a:t/>
            </a:r>
            <a:br>
              <a:rPr lang="pt-BR" sz="1400" dirty="0"/>
            </a:b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Definir, sequenciar e estimar as atividades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629955" cy="380115"/>
            <a:chOff x="303101" y="1051243"/>
            <a:chExt cx="3629955" cy="380115"/>
          </a:xfrm>
        </p:grpSpPr>
        <p:sp>
          <p:nvSpPr>
            <p:cNvPr id="19" name="Retângulo de cantos arredondados 18"/>
            <p:cNvSpPr/>
            <p:nvPr/>
          </p:nvSpPr>
          <p:spPr>
            <a:xfrm>
              <a:off x="303101" y="1059557"/>
              <a:ext cx="362995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96569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cronograma</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8495650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b="1" dirty="0"/>
              <a:t>// Análise de dados</a:t>
            </a:r>
            <a:r>
              <a:rPr lang="pt-BR" sz="1400" dirty="0"/>
              <a:t>, inclui a análise de alternativas e reservas para contingência; </a:t>
            </a:r>
          </a:p>
          <a:p>
            <a:pPr fontAlgn="base"/>
            <a:r>
              <a:rPr lang="pt-BR" sz="1400" dirty="0"/>
              <a:t/>
            </a:r>
            <a:br>
              <a:rPr lang="pt-BR" sz="1400" dirty="0"/>
            </a:br>
            <a:endParaRPr lang="pt-BR" sz="1400" dirty="0"/>
          </a:p>
          <a:p>
            <a:pPr fontAlgn="base"/>
            <a:r>
              <a:rPr lang="pt-BR" sz="1400" b="1" dirty="0"/>
              <a:t>// Estimativa de duração</a:t>
            </a:r>
            <a:r>
              <a:rPr lang="pt-BR" sz="1400" dirty="0"/>
              <a:t>, são avaliações do número provável de tempo que será preciso para uma atividade, sistemas de informação de gerenciamento de projetos.</a:t>
            </a:r>
          </a:p>
          <a:p>
            <a:pPr fontAlgn="base"/>
            <a:r>
              <a:rPr lang="pt-BR" sz="1400" dirty="0"/>
              <a:t/>
            </a:r>
            <a:br>
              <a:rPr lang="pt-BR" sz="1400" dirty="0"/>
            </a:br>
            <a:endParaRPr lang="pt-BR" sz="1400" dirty="0"/>
          </a:p>
          <a:p>
            <a:pPr fontAlgn="base"/>
            <a:r>
              <a:rPr lang="pt-BR" sz="1400" dirty="0"/>
              <a:t>Para fazer a estimativa de recursos humanos, utilizamos a estimativa de duração que resulta na</a:t>
            </a:r>
            <a:r>
              <a:rPr lang="pt-BR" sz="1400" b="1" dirty="0"/>
              <a:t> medida de homem-hora</a:t>
            </a:r>
            <a:r>
              <a:rPr lang="pt-BR" sz="1400" dirty="0"/>
              <a:t>, ou seja, estimamos a quantidade de pessoas pelo tempo em horas necessário para realizar o trabalho.</a:t>
            </a:r>
          </a:p>
          <a:p>
            <a:pPr fontAlgn="base"/>
            <a:r>
              <a:rPr lang="pt-BR" sz="1400" dirty="0"/>
              <a:t/>
            </a:r>
            <a:br>
              <a:rPr lang="pt-BR" sz="1400" dirty="0"/>
            </a:br>
            <a:endParaRPr lang="pt-BR" sz="1400" dirty="0"/>
          </a:p>
          <a:p>
            <a:pPr fontAlgn="base"/>
            <a:r>
              <a:rPr lang="pt-BR" sz="1400" dirty="0"/>
              <a:t>Se tivermos uma atividade que os especialistas indicam que será preciso três pedreiros por três dias, então teremos:</a:t>
            </a:r>
          </a:p>
          <a:p>
            <a:pPr fontAlgn="base"/>
            <a:r>
              <a:rPr lang="pt-BR" sz="1400" dirty="0"/>
              <a:t/>
            </a:r>
            <a:br>
              <a:rPr lang="pt-BR" sz="1400" dirty="0"/>
            </a:br>
            <a:endParaRPr lang="pt-BR" sz="1400" dirty="0"/>
          </a:p>
          <a:p>
            <a:pPr fontAlgn="base"/>
            <a:r>
              <a:rPr lang="pt-BR" sz="1400" dirty="0"/>
              <a:t>Quantidade de horas/dia X Quantidade de homens =&gt; (3 x 8h diárias) x 3 homens = 72 horas de trabalho</a:t>
            </a:r>
          </a:p>
          <a:p>
            <a:pPr fontAlgn="base"/>
            <a:r>
              <a:rPr lang="pt-BR" sz="1400" dirty="0"/>
              <a:t/>
            </a:r>
            <a:br>
              <a:rPr lang="pt-BR" sz="1400" dirty="0"/>
            </a:br>
            <a:endParaRPr lang="pt-BR" sz="1400" dirty="0"/>
          </a:p>
          <a:p>
            <a:pPr fontAlgn="base"/>
            <a:r>
              <a:rPr lang="pt-BR" sz="1400" dirty="0"/>
              <a:t>As estimativas de duração precisam ser dentro de esforço e tempo tangível, com </a:t>
            </a:r>
            <a:r>
              <a:rPr lang="pt-BR" sz="1400" b="1" dirty="0"/>
              <a:t>valores reais</a:t>
            </a:r>
            <a:r>
              <a:rPr lang="pt-BR" sz="1400" dirty="0"/>
              <a:t>. Com o resultado da estimativa, passamos para a transformação da realidade do projeto, pensando em variáveis como fim de semana, feriados, descanso ou quantas pessoas realmente farão o trabalho.</a:t>
            </a:r>
          </a:p>
          <a:p>
            <a:pPr fontAlgn="base"/>
            <a:r>
              <a:rPr lang="pt-BR" sz="1400" dirty="0"/>
              <a:t/>
            </a:r>
            <a:br>
              <a:rPr lang="pt-BR" sz="1400" dirty="0"/>
            </a:b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Definir, sequenciar e estimar as atividades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629955" cy="380115"/>
            <a:chOff x="303101" y="1051243"/>
            <a:chExt cx="3629955" cy="380115"/>
          </a:xfrm>
        </p:grpSpPr>
        <p:sp>
          <p:nvSpPr>
            <p:cNvPr id="19" name="Retângulo de cantos arredondados 18"/>
            <p:cNvSpPr/>
            <p:nvPr/>
          </p:nvSpPr>
          <p:spPr>
            <a:xfrm>
              <a:off x="303101" y="1059557"/>
              <a:ext cx="362995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96569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cronograma</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4541319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As regras de estimativa valem aqui. </a:t>
            </a:r>
            <a:r>
              <a:rPr lang="pt-BR" sz="1400" b="1" dirty="0"/>
              <a:t>Aumentar os recursos, às vezes, não significa fazer a atividade em menos tempo</a:t>
            </a:r>
            <a:r>
              <a:rPr lang="pt-BR" sz="1400" dirty="0"/>
              <a:t>. </a:t>
            </a:r>
            <a:endParaRPr lang="pt-BR" sz="1400" dirty="0" smtClean="0"/>
          </a:p>
          <a:p>
            <a:pPr fontAlgn="base"/>
            <a:endParaRPr lang="pt-BR" sz="1400" dirty="0"/>
          </a:p>
          <a:p>
            <a:pPr fontAlgn="base"/>
            <a:r>
              <a:rPr lang="pt-BR" sz="1400" dirty="0" smtClean="0"/>
              <a:t>As </a:t>
            </a:r>
            <a:r>
              <a:rPr lang="pt-BR" sz="1400" dirty="0"/>
              <a:t>informações contidas nas lições aprendidas de projetos anteriores podem ajudar nas estimativas, em erros e acertos, fatores da própria organização que podem influenciar nas atividades. </a:t>
            </a:r>
            <a:endParaRPr lang="pt-BR" sz="1400" dirty="0" smtClean="0"/>
          </a:p>
          <a:p>
            <a:pPr fontAlgn="base"/>
            <a:endParaRPr lang="pt-BR" sz="1400" dirty="0"/>
          </a:p>
          <a:p>
            <a:pPr fontAlgn="base"/>
            <a:r>
              <a:rPr lang="pt-BR" sz="1400" dirty="0" smtClean="0"/>
              <a:t>Ao </a:t>
            </a:r>
            <a:r>
              <a:rPr lang="pt-BR" sz="1400" dirty="0"/>
              <a:t>término da estimativa, é necessária uma revisão completa com outros projetos em andamento, visando conflito de recursos, listas de marcos, premissas, restrições, riscos e se todas as atividades foram incluídas.</a:t>
            </a:r>
          </a:p>
          <a:p>
            <a:pPr fontAlgn="base"/>
            <a:endParaRPr lang="pt-BR" sz="1400" dirty="0"/>
          </a:p>
          <a:p>
            <a:pPr fontAlgn="base"/>
            <a:r>
              <a:rPr lang="pt-BR" sz="1400" dirty="0"/>
              <a:t>Cada responsável pelo recurso envolvido deve avaliar as atividades e acordar com o previsto. O objetivo é se</a:t>
            </a:r>
            <a:r>
              <a:rPr lang="pt-BR" sz="1400" b="1" dirty="0"/>
              <a:t> resguardar de imprevistos</a:t>
            </a:r>
            <a:r>
              <a:rPr lang="pt-BR" sz="1400" dirty="0"/>
              <a:t>.</a:t>
            </a:r>
          </a:p>
          <a:p>
            <a:pPr fontAlgn="base"/>
            <a:r>
              <a:rPr lang="pt-BR" sz="1400" dirty="0"/>
              <a:t/>
            </a:r>
            <a:br>
              <a:rPr lang="pt-BR" sz="1400" dirty="0"/>
            </a:br>
            <a:endParaRPr lang="pt-BR" sz="1400" dirty="0"/>
          </a:p>
          <a:p>
            <a:pPr fontAlgn="base"/>
            <a:r>
              <a:rPr lang="pt-BR" sz="1400" dirty="0"/>
              <a:t/>
            </a:r>
            <a:br>
              <a:rPr lang="pt-BR" sz="1400" dirty="0"/>
            </a:br>
            <a:endParaRPr lang="pt-BR" sz="1400" dirty="0"/>
          </a:p>
          <a:p>
            <a:pPr fontAlgn="base"/>
            <a:r>
              <a:rPr lang="pt-BR" sz="1400" dirty="0"/>
              <a:t/>
            </a:r>
            <a:br>
              <a:rPr lang="pt-BR" sz="1400" dirty="0"/>
            </a:br>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Definir, sequenciar e estimar as atividades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629955" cy="380115"/>
            <a:chOff x="303101" y="1051243"/>
            <a:chExt cx="3629955" cy="380115"/>
          </a:xfrm>
        </p:grpSpPr>
        <p:sp>
          <p:nvSpPr>
            <p:cNvPr id="19" name="Retângulo de cantos arredondados 18"/>
            <p:cNvSpPr/>
            <p:nvPr/>
          </p:nvSpPr>
          <p:spPr>
            <a:xfrm>
              <a:off x="303101" y="1059557"/>
              <a:ext cx="362995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96569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cronograma</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18237691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Desenvolver o cronograma é o processo</a:t>
            </a:r>
            <a:r>
              <a:rPr lang="pt-BR" sz="1400" b="1" dirty="0"/>
              <a:t> de analisar sequências de atividades</a:t>
            </a:r>
            <a:r>
              <a:rPr lang="pt-BR" sz="1400" dirty="0"/>
              <a:t>, durações, requisitos e restrições, gerando um modelo com datas planejadas para a conclusão do projeto. O cronograma contribui para informar o trabalho que está sendo realizado e fornece informações para as partes interessadas sobre o andamento do projeto</a:t>
            </a:r>
            <a:r>
              <a:rPr lang="pt-BR" sz="1400" dirty="0" smtClean="0"/>
              <a:t>.</a:t>
            </a:r>
          </a:p>
          <a:p>
            <a:pPr fontAlgn="base"/>
            <a:endParaRPr lang="pt-BR" sz="1400" dirty="0"/>
          </a:p>
          <a:p>
            <a:pPr fontAlgn="base"/>
            <a:r>
              <a:rPr lang="pt-BR" sz="1400" dirty="0"/>
              <a:t>A forma de apresentação é variada e pode seguir metodologias diferentes nas organizações. O primordial é mostrar a evolução do trabalho e contar com o apoio de softwares. Todas as etapas anteriores dos processos são utilizadas para a construção do cronograma. </a:t>
            </a:r>
            <a:endParaRPr lang="pt-BR" sz="1400" dirty="0" smtClean="0"/>
          </a:p>
          <a:p>
            <a:pPr fontAlgn="base"/>
            <a:endParaRPr lang="pt-BR" sz="1400" dirty="0"/>
          </a:p>
          <a:p>
            <a:pPr fontAlgn="base"/>
            <a:r>
              <a:rPr lang="pt-BR" sz="1400" dirty="0" smtClean="0"/>
              <a:t>O </a:t>
            </a:r>
            <a:r>
              <a:rPr lang="pt-BR" sz="1400" dirty="0"/>
              <a:t>cronograma mostra o </a:t>
            </a:r>
            <a:r>
              <a:rPr lang="pt-BR" sz="1400" b="1" dirty="0"/>
              <a:t>caminho crítico do projeto</a:t>
            </a:r>
            <a:r>
              <a:rPr lang="pt-BR" sz="1400" dirty="0"/>
              <a:t>. Qualquer atraso em uma atividade será refletido no término do projeto. A análise do caminho crítico permite estimar a duração mínima e qual a flexibilidade dos caminhos não críticos</a:t>
            </a:r>
            <a:r>
              <a:rPr lang="pt-BR" sz="1400" dirty="0" smtClean="0"/>
              <a:t>.</a:t>
            </a:r>
          </a:p>
          <a:p>
            <a:pPr fontAlgn="base"/>
            <a:endParaRPr lang="pt-BR" sz="1400" dirty="0"/>
          </a:p>
          <a:p>
            <a:pPr fontAlgn="base"/>
            <a:r>
              <a:rPr lang="pt-BR" sz="1400" b="1" dirty="0"/>
              <a:t>Caminho crítico</a:t>
            </a:r>
            <a:r>
              <a:rPr lang="pt-BR" sz="1400" dirty="0"/>
              <a:t>: a sequência de atividades que representa o caminho mais longo de um projeto, que determina a menor duração possível (PMI, 2017</a:t>
            </a:r>
            <a:r>
              <a:rPr lang="pt-BR" sz="1400" dirty="0" smtClean="0"/>
              <a:t>).</a:t>
            </a:r>
          </a:p>
          <a:p>
            <a:pPr fontAlgn="base"/>
            <a:endParaRPr lang="pt-BR" sz="1400" dirty="0"/>
          </a:p>
          <a:p>
            <a:pPr fontAlgn="base"/>
            <a:r>
              <a:rPr lang="pt-BR" sz="1400" dirty="0"/>
              <a:t>Temos, no mercado dos softwares, proprietários e gratuitos, elementos que podem ser usados, como o </a:t>
            </a:r>
            <a:r>
              <a:rPr lang="pt-BR" sz="1400" b="1" dirty="0"/>
              <a:t>gráfico de Gantt</a:t>
            </a:r>
            <a:r>
              <a:rPr lang="pt-BR" sz="1400" dirty="0"/>
              <a:t>, que pode demostrar o caminho crítico de um projeto e pode ser facilmente modificado para o controle do projeto. O Diagrama 3 demostra o gráfico de Gantt</a:t>
            </a:r>
            <a:r>
              <a:rPr lang="pt-BR" sz="1400" dirty="0" smtClean="0"/>
              <a:t>.</a:t>
            </a:r>
          </a:p>
          <a:p>
            <a:pPr fontAlgn="base"/>
            <a:endParaRPr lang="pt-BR" sz="1400" dirty="0"/>
          </a:p>
          <a:p>
            <a:pPr fontAlgn="base"/>
            <a:r>
              <a:rPr lang="pt-BR" sz="1400" dirty="0"/>
              <a:t>Nos projetos de baixa complexidade, apenas um cronograma pode representar todas as atividades, mas isso dependerá da necessidade de cada projeto. Em projetos complexos, temos um cronograma macro e outros com os detalhes por setor, ou outra classificação. </a:t>
            </a:r>
            <a:endParaRPr lang="pt-BR" sz="1400" dirty="0" smtClean="0"/>
          </a:p>
          <a:p>
            <a:pPr fontAlgn="base"/>
            <a:endParaRPr lang="pt-BR" sz="1400" dirty="0"/>
          </a:p>
          <a:p>
            <a:pPr fontAlgn="base"/>
            <a:r>
              <a:rPr lang="pt-BR" sz="1400" dirty="0" smtClean="0"/>
              <a:t>A</a:t>
            </a:r>
            <a:r>
              <a:rPr lang="pt-BR" sz="1400" dirty="0"/>
              <a:t> </a:t>
            </a:r>
            <a:r>
              <a:rPr lang="pt-BR" sz="1400" b="1" dirty="0"/>
              <a:t>sincronização é essencial</a:t>
            </a:r>
            <a:r>
              <a:rPr lang="pt-BR" sz="1400" dirty="0"/>
              <a:t>. O cronograma do projeto deve apresentar todas as atividades com suas respectivas datas de execução, duração, marcos e recursos planejados.</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Desenvolver </a:t>
              </a:r>
              <a:r>
                <a:rPr lang="pt-BR" b="1" dirty="0"/>
                <a:t>e controlar o cronograma</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629955" cy="380115"/>
            <a:chOff x="303101" y="1051243"/>
            <a:chExt cx="3629955" cy="380115"/>
          </a:xfrm>
        </p:grpSpPr>
        <p:sp>
          <p:nvSpPr>
            <p:cNvPr id="19" name="Retângulo de cantos arredondados 18"/>
            <p:cNvSpPr/>
            <p:nvPr/>
          </p:nvSpPr>
          <p:spPr>
            <a:xfrm>
              <a:off x="303101" y="1059557"/>
              <a:ext cx="3629955"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965699"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cronograma</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7650693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gerenciamento de custo no grupo de processos de planejamento é usado para que o projeto possa ser realizado </a:t>
            </a:r>
            <a:r>
              <a:rPr lang="pt-BR" sz="1400" b="1" dirty="0"/>
              <a:t>dentro do orçamento previsto</a:t>
            </a:r>
            <a:r>
              <a:rPr lang="pt-BR" sz="1400" dirty="0"/>
              <a:t>. </a:t>
            </a:r>
            <a:endParaRPr lang="pt-BR" sz="1400" dirty="0" smtClean="0"/>
          </a:p>
          <a:p>
            <a:pPr fontAlgn="base"/>
            <a:endParaRPr lang="pt-BR" sz="1400" dirty="0"/>
          </a:p>
          <a:p>
            <a:pPr fontAlgn="base"/>
            <a:r>
              <a:rPr lang="pt-BR" sz="1400" dirty="0" smtClean="0"/>
              <a:t>A </a:t>
            </a:r>
            <a:r>
              <a:rPr lang="pt-BR" sz="1400" dirty="0"/>
              <a:t>principal atividade é fazer com que os valores orçados sejam suficientes para completar as atividades do projeto. Os documentos anteriores são utilizados para obtermos as informações, principalmente o plano de gerenciamento do projeto que detalha o gerenciamento do cronograma e o gerenciamento dos riscos. As ferramentas são as opiniões especializadas, análise de dados e as reuniões</a:t>
            </a:r>
            <a:r>
              <a:rPr lang="pt-BR" sz="1400" dirty="0" smtClean="0"/>
              <a:t>.</a:t>
            </a:r>
          </a:p>
          <a:p>
            <a:pPr fontAlgn="base"/>
            <a:endParaRPr lang="pt-BR" sz="1400" dirty="0"/>
          </a:p>
          <a:p>
            <a:pPr fontAlgn="base"/>
            <a:r>
              <a:rPr lang="pt-BR" sz="1400" b="1" dirty="0"/>
              <a:t>Para um maior controle, o plano de gerenciamento pode estabelecer</a:t>
            </a:r>
            <a:r>
              <a:rPr lang="pt-BR" sz="1400" b="1" dirty="0" smtClean="0"/>
              <a:t>:</a:t>
            </a:r>
          </a:p>
          <a:p>
            <a:pPr fontAlgn="base"/>
            <a:endParaRPr lang="pt-BR" sz="1400" b="1" dirty="0"/>
          </a:p>
          <a:p>
            <a:pPr fontAlgn="base"/>
            <a:r>
              <a:rPr lang="pt-BR" sz="1400" b="1" dirty="0"/>
              <a:t>Unidade de medida, cada unidade usada em medição;</a:t>
            </a:r>
          </a:p>
          <a:p>
            <a:pPr fontAlgn="base"/>
            <a:endParaRPr lang="pt-BR" sz="1400" b="1" dirty="0"/>
          </a:p>
          <a:p>
            <a:pPr fontAlgn="base"/>
            <a:r>
              <a:rPr lang="pt-BR" sz="1400" b="1" dirty="0"/>
              <a:t>Nível de precisão, se o cálculo será arredondado para cima ou para baixo;</a:t>
            </a:r>
          </a:p>
          <a:p>
            <a:pPr fontAlgn="base"/>
            <a:endParaRPr lang="pt-BR" sz="1400" b="1" dirty="0"/>
          </a:p>
          <a:p>
            <a:pPr fontAlgn="base"/>
            <a:r>
              <a:rPr lang="pt-BR" sz="1400" b="1" dirty="0"/>
              <a:t>Nível de exatidão, faixa aceitável usada para determinar as estimativas do custo;</a:t>
            </a:r>
          </a:p>
          <a:p>
            <a:pPr fontAlgn="base"/>
            <a:endParaRPr lang="pt-BR" sz="1400" b="1" dirty="0"/>
          </a:p>
          <a:p>
            <a:pPr fontAlgn="base"/>
            <a:r>
              <a:rPr lang="pt-BR" sz="1400" b="1" dirty="0"/>
              <a:t>Limites de controle;</a:t>
            </a:r>
          </a:p>
          <a:p>
            <a:pPr fontAlgn="base"/>
            <a:endParaRPr lang="pt-BR" sz="1400" b="1" dirty="0"/>
          </a:p>
          <a:p>
            <a:pPr fontAlgn="base"/>
            <a:r>
              <a:rPr lang="pt-BR" sz="1400" b="1" dirty="0"/>
              <a:t>Regras de medição de desempenho;</a:t>
            </a:r>
          </a:p>
          <a:p>
            <a:pPr fontAlgn="base"/>
            <a:endParaRPr lang="pt-BR" sz="1400" b="1" dirty="0"/>
          </a:p>
          <a:p>
            <a:pPr fontAlgn="base"/>
            <a:r>
              <a:rPr lang="pt-BR" sz="1400" b="1" dirty="0"/>
              <a:t>Formatos de relatórios.</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Gerenciamento </a:t>
              </a:r>
              <a:r>
                <a:rPr lang="pt-BR" b="1" dirty="0"/>
                <a:t>do custo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3053891" cy="380115"/>
            <a:chOff x="303101" y="1051243"/>
            <a:chExt cx="3053891" cy="380115"/>
          </a:xfrm>
        </p:grpSpPr>
        <p:sp>
          <p:nvSpPr>
            <p:cNvPr id="19" name="Retângulo de cantos arredondados 18"/>
            <p:cNvSpPr/>
            <p:nvPr/>
          </p:nvSpPr>
          <p:spPr>
            <a:xfrm>
              <a:off x="303101" y="1059557"/>
              <a:ext cx="305389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38963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custo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6265554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b="1"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Gerenciamento </a:t>
              </a:r>
              <a:r>
                <a:rPr lang="pt-BR" b="1" dirty="0"/>
                <a:t>do custo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3053891" cy="380115"/>
            <a:chOff x="303101" y="1051243"/>
            <a:chExt cx="3053891" cy="380115"/>
          </a:xfrm>
        </p:grpSpPr>
        <p:sp>
          <p:nvSpPr>
            <p:cNvPr id="19" name="Retângulo de cantos arredondados 18"/>
            <p:cNvSpPr/>
            <p:nvPr/>
          </p:nvSpPr>
          <p:spPr>
            <a:xfrm>
              <a:off x="303101" y="1059557"/>
              <a:ext cx="305389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38963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custo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7"/>
          <a:stretch>
            <a:fillRect/>
          </a:stretch>
        </p:blipFill>
        <p:spPr>
          <a:xfrm rot="16200000">
            <a:off x="-310550" y="2726171"/>
            <a:ext cx="7309306" cy="5641295"/>
          </a:xfrm>
          <a:prstGeom prst="rect">
            <a:avLst/>
          </a:prstGeom>
        </p:spPr>
      </p:pic>
    </p:spTree>
    <p:extLst>
      <p:ext uri="{BB962C8B-B14F-4D97-AF65-F5344CB8AC3E}">
        <p14:creationId xmlns:p14="http://schemas.microsoft.com/office/powerpoint/2010/main" val="19358566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processo envolve a estimativa de custo dos recursos necessários para executar o trabalho do projeto, e uma avaliação quantitativa de custos prováveis dos recursos, como mão de obra, materiais, equipamentos e outros. Todas as atividades que detalhamos devem ter seu custo apurado para fornecer o custo do projeto</a:t>
            </a:r>
            <a:r>
              <a:rPr lang="pt-BR" sz="1400" dirty="0" smtClean="0"/>
              <a:t>.</a:t>
            </a:r>
          </a:p>
          <a:p>
            <a:pPr fontAlgn="base"/>
            <a:endParaRPr lang="pt-BR" sz="1400" dirty="0"/>
          </a:p>
          <a:p>
            <a:pPr fontAlgn="base"/>
            <a:r>
              <a:rPr lang="pt-BR" sz="1400" dirty="0"/>
              <a:t>Para a estimativa, é preciso considerar pontos de risco, se é melhor alugar ou comprar, compartilhar recursos e outras variáveis como previsão de inflação, custos financeiros ou de contingências. </a:t>
            </a:r>
            <a:endParaRPr lang="pt-BR" sz="1400" dirty="0" smtClean="0"/>
          </a:p>
          <a:p>
            <a:pPr fontAlgn="base"/>
            <a:endParaRPr lang="pt-BR" sz="1400" dirty="0"/>
          </a:p>
          <a:p>
            <a:pPr fontAlgn="base"/>
            <a:r>
              <a:rPr lang="pt-BR" sz="1400" dirty="0" smtClean="0"/>
              <a:t>A </a:t>
            </a:r>
            <a:r>
              <a:rPr lang="pt-BR" sz="1400" dirty="0"/>
              <a:t>estimativa utiliza as ferramentas e técnicas, como a estimativa do cronograma; opinião especializada; análoga; paramétrica; </a:t>
            </a:r>
            <a:r>
              <a:rPr lang="pt-BR" sz="1400" i="1" dirty="0"/>
              <a:t>bottom-up</a:t>
            </a:r>
            <a:r>
              <a:rPr lang="pt-BR" sz="1400" dirty="0"/>
              <a:t>; três pontos; análise de dados; tomada de decisão; sistemas de informação de gerenciamento de projetos</a:t>
            </a:r>
            <a:r>
              <a:rPr lang="pt-BR" sz="1400" dirty="0" smtClean="0"/>
              <a:t>.</a:t>
            </a:r>
          </a:p>
          <a:p>
            <a:pPr fontAlgn="base"/>
            <a:endParaRPr lang="pt-BR" sz="1400" dirty="0"/>
          </a:p>
          <a:p>
            <a:pPr fontAlgn="base"/>
            <a:r>
              <a:rPr lang="pt-BR" sz="1400" dirty="0"/>
              <a:t>As estimativas das atividades podem ser conhecidas ou atualizadas através da consulta a fornecedores, fabricantes e parceiros. Cada item bem estimado garante a confiabilidade do projeto. </a:t>
            </a:r>
            <a:endParaRPr lang="pt-BR" sz="1400" dirty="0" smtClean="0"/>
          </a:p>
          <a:p>
            <a:pPr fontAlgn="base"/>
            <a:endParaRPr lang="pt-BR" sz="1400" dirty="0"/>
          </a:p>
          <a:p>
            <a:pPr fontAlgn="base"/>
            <a:r>
              <a:rPr lang="pt-BR" sz="1400" dirty="0" smtClean="0"/>
              <a:t>Ao </a:t>
            </a:r>
            <a:r>
              <a:rPr lang="pt-BR" sz="1400" dirty="0"/>
              <a:t>estimar cada item, teremos o valor acumulado nas entregas do projeto e, assim, poderemos montar a estimativa de custos ao longo do tempo. Alguns softwares colocam atributos para a estimativa, como: nome do recurso; tipo de recurso; tipo de custo; custo; observações</a:t>
            </a:r>
            <a:r>
              <a:rPr lang="pt-BR" sz="1400" dirty="0" smtClean="0"/>
              <a:t>.</a:t>
            </a:r>
          </a:p>
          <a:p>
            <a:pPr fontAlgn="base"/>
            <a:endParaRPr lang="pt-BR" sz="1400" dirty="0"/>
          </a:p>
          <a:p>
            <a:pPr fontAlgn="base"/>
            <a:r>
              <a:rPr lang="pt-BR" sz="1400" dirty="0"/>
              <a:t>Uma vez preenchidos os dados, diversas representações gráficas podem ser exibidas e apresentadas por períodos de semanas, semestre, anual etc.</a:t>
            </a:r>
          </a:p>
          <a:p>
            <a:pPr fontAlgn="base"/>
            <a:r>
              <a:rPr lang="pt-BR" sz="1400" dirty="0"/>
              <a:t>O custo total do projeto deve incluir a reserva gerencial, e seria um valor que o gerente de projetos tem para reserva de contingência para assumir riscos identificados e cobertura de trabalhos não planejados. Como a finalização dos custos, a revisão de caminhos e valores volta a ser proposta com toda a equipe envolvida e há aceitação das expectativas das partes interessadas.</a:t>
            </a:r>
          </a:p>
          <a:p>
            <a:pPr fontAlgn="base"/>
            <a:r>
              <a:rPr lang="pt-BR" sz="1400" dirty="0"/>
              <a:t>Os documentos do projeto devem ser atualizados com os custos aferidos.</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dirty="0" smtClean="0"/>
                <a:t>                             </a:t>
              </a:r>
              <a:r>
                <a:rPr lang="pt-BR" b="1" dirty="0" smtClean="0"/>
                <a:t>Estimar </a:t>
              </a:r>
              <a:r>
                <a:rPr lang="pt-BR" b="1" dirty="0"/>
                <a:t>o custo e determinar o orçamento e controlar os custos</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3053891" cy="380115"/>
            <a:chOff x="303101" y="1051243"/>
            <a:chExt cx="3053891" cy="380115"/>
          </a:xfrm>
        </p:grpSpPr>
        <p:sp>
          <p:nvSpPr>
            <p:cNvPr id="19" name="Retângulo de cantos arredondados 18"/>
            <p:cNvSpPr/>
            <p:nvPr/>
          </p:nvSpPr>
          <p:spPr>
            <a:xfrm>
              <a:off x="303101" y="1059557"/>
              <a:ext cx="305389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49" y="1051243"/>
              <a:ext cx="2389635"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custo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6652005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processo de planejar a qualidade identifica os requisitos e os padrões da qualidade das entregas e do projeto</a:t>
            </a:r>
            <a:r>
              <a:rPr lang="pt-BR" sz="1400" dirty="0" smtClean="0"/>
              <a:t>.</a:t>
            </a:r>
          </a:p>
          <a:p>
            <a:pPr fontAlgn="base"/>
            <a:endParaRPr lang="pt-BR" sz="1400" dirty="0"/>
          </a:p>
          <a:p>
            <a:pPr fontAlgn="base"/>
            <a:r>
              <a:rPr lang="pt-BR" sz="1400" dirty="0"/>
              <a:t>É objetivo do gerenciamento da qualidade buscar entregar os resultados esperados e definidos pelas partes interessadas.</a:t>
            </a:r>
          </a:p>
          <a:p>
            <a:pPr fontAlgn="base"/>
            <a:r>
              <a:rPr lang="pt-BR" sz="1400" dirty="0"/>
              <a:t>Segundo o PMI, gerenciar a qualidade inclui</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smtClean="0"/>
              <a:t>SATISFAÇÃO DO CLIENTE:</a:t>
            </a:r>
          </a:p>
          <a:p>
            <a:pPr fontAlgn="base"/>
            <a:r>
              <a:rPr lang="pt-BR" sz="1400" dirty="0" smtClean="0"/>
              <a:t>Entender</a:t>
            </a:r>
            <a:r>
              <a:rPr lang="pt-BR" sz="1400" dirty="0"/>
              <a:t>, avaliar, definir e gerenciar os requisitos para que as expectativas do cliente sejam atendidas</a:t>
            </a:r>
            <a:r>
              <a:rPr lang="pt-BR" sz="1400" dirty="0" smtClean="0"/>
              <a:t>.</a:t>
            </a:r>
          </a:p>
          <a:p>
            <a:pPr fontAlgn="base"/>
            <a:endParaRPr lang="pt-BR" sz="1400" dirty="0" smtClean="0"/>
          </a:p>
          <a:p>
            <a:pPr fontAlgn="base"/>
            <a:r>
              <a:rPr lang="pt-BR" sz="1400" b="1" dirty="0" smtClean="0"/>
              <a:t>MELHORIA CONTÍNUA:</a:t>
            </a:r>
            <a:endParaRPr lang="pt-BR" sz="1400" b="1" dirty="0"/>
          </a:p>
          <a:p>
            <a:pPr fontAlgn="base"/>
            <a:r>
              <a:rPr lang="pt-BR" sz="1400" dirty="0"/>
              <a:t>O ciclo planejar-fazer-verificar-agir (PDCA) é a base para a melhoria da qualidade. Além disso, as iniciativas de melhoria da qualidade – como gerenciamento da qualidade total (GQT), Seis Sigma e Lean Seis Sigma – devem aprimorar a qualidade do gerenciamento do projeto e também a qualidade do produto, serviço ou resultado final.</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dirty="0" smtClean="0"/>
                <a:t>                                                  </a:t>
              </a:r>
              <a:r>
                <a:rPr lang="pt-BR" b="1" dirty="0"/>
                <a:t>Gerenciamento da qualidade</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485939" cy="380115"/>
            <a:chOff x="303101" y="1051243"/>
            <a:chExt cx="3485939" cy="380115"/>
          </a:xfrm>
        </p:grpSpPr>
        <p:sp>
          <p:nvSpPr>
            <p:cNvPr id="19" name="Retângulo de cantos arredondados 18"/>
            <p:cNvSpPr/>
            <p:nvPr/>
          </p:nvSpPr>
          <p:spPr>
            <a:xfrm>
              <a:off x="303101" y="1059557"/>
              <a:ext cx="348593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50" y="1051243"/>
              <a:ext cx="280528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da qualidade</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4" name="Imagem 3"/>
          <p:cNvPicPr>
            <a:picLocks noChangeAspect="1"/>
          </p:cNvPicPr>
          <p:nvPr/>
        </p:nvPicPr>
        <p:blipFill>
          <a:blip r:embed="rId7"/>
          <a:stretch>
            <a:fillRect/>
          </a:stretch>
        </p:blipFill>
        <p:spPr>
          <a:xfrm>
            <a:off x="515319" y="3296816"/>
            <a:ext cx="5676900" cy="2657475"/>
          </a:xfrm>
          <a:prstGeom prst="rect">
            <a:avLst/>
          </a:prstGeom>
        </p:spPr>
      </p:pic>
    </p:spTree>
    <p:extLst>
      <p:ext uri="{BB962C8B-B14F-4D97-AF65-F5344CB8AC3E}">
        <p14:creationId xmlns:p14="http://schemas.microsoft.com/office/powerpoint/2010/main" val="38911533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r>
              <a:rPr lang="pt-BR" sz="1400" b="1" dirty="0" smtClean="0"/>
              <a:t>Responsabilidade da gerência:</a:t>
            </a:r>
          </a:p>
          <a:p>
            <a:pPr fontAlgn="base"/>
            <a:r>
              <a:rPr lang="pt-BR" sz="1400" dirty="0"/>
              <a:t>O sucesso exige a participação de todos os membros da equipe do projeto</a:t>
            </a:r>
            <a:r>
              <a:rPr lang="pt-BR" sz="1400" dirty="0" smtClean="0"/>
              <a:t>.</a:t>
            </a:r>
          </a:p>
          <a:p>
            <a:pPr fontAlgn="base"/>
            <a:endParaRPr lang="pt-BR" sz="1400" dirty="0" smtClean="0"/>
          </a:p>
          <a:p>
            <a:pPr fontAlgn="base"/>
            <a:r>
              <a:rPr lang="pt-BR" sz="1400" b="1" dirty="0" smtClean="0"/>
              <a:t>Parceria mutuamente benéfica com fornecedores:</a:t>
            </a:r>
            <a:endParaRPr lang="pt-BR" sz="1400" b="1" dirty="0"/>
          </a:p>
          <a:p>
            <a:pPr fontAlgn="base"/>
            <a:r>
              <a:rPr lang="pt-BR" sz="1400" dirty="0"/>
              <a:t>Uma organização e seus fornecedores são interdependentes. Os relacionamentos baseados em parceria e cooperação com o fornecedor são mais benéficos para a organização e para os fornecedores do que o gerenciamento de fornecedores tradicional.</a:t>
            </a:r>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dirty="0" smtClean="0"/>
                <a:t>                                                  </a:t>
              </a:r>
              <a:r>
                <a:rPr lang="pt-BR" b="1" dirty="0"/>
                <a:t>Gerenciamento da qualidade</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485939" cy="380115"/>
            <a:chOff x="303101" y="1051243"/>
            <a:chExt cx="3485939" cy="380115"/>
          </a:xfrm>
        </p:grpSpPr>
        <p:sp>
          <p:nvSpPr>
            <p:cNvPr id="19" name="Retângulo de cantos arredondados 18"/>
            <p:cNvSpPr/>
            <p:nvPr/>
          </p:nvSpPr>
          <p:spPr>
            <a:xfrm>
              <a:off x="303101" y="1059557"/>
              <a:ext cx="348593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50" y="1051243"/>
              <a:ext cx="280528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da qualidade</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2" name="Imagem 1"/>
          <p:cNvPicPr>
            <a:picLocks noChangeAspect="1"/>
          </p:cNvPicPr>
          <p:nvPr/>
        </p:nvPicPr>
        <p:blipFill>
          <a:blip r:embed="rId7"/>
          <a:stretch>
            <a:fillRect/>
          </a:stretch>
        </p:blipFill>
        <p:spPr>
          <a:xfrm>
            <a:off x="482929" y="1928692"/>
            <a:ext cx="5657850" cy="2676525"/>
          </a:xfrm>
          <a:prstGeom prst="rect">
            <a:avLst/>
          </a:prstGeom>
        </p:spPr>
      </p:pic>
    </p:spTree>
    <p:extLst>
      <p:ext uri="{BB962C8B-B14F-4D97-AF65-F5344CB8AC3E}">
        <p14:creationId xmlns:p14="http://schemas.microsoft.com/office/powerpoint/2010/main" val="14293691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71612" y="0"/>
            <a:ext cx="3857652" cy="1000561"/>
          </a:xfrm>
        </p:spPr>
        <p:txBody>
          <a:bodyPr>
            <a:noAutofit/>
          </a:bodyPr>
          <a:lstStyle/>
          <a:p>
            <a:r>
              <a:rPr lang="pt-BR" sz="5700" dirty="0" smtClean="0"/>
              <a:t>Livro/Vídeo</a:t>
            </a:r>
            <a:endParaRPr lang="pt-BR" sz="57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ítulo 1"/>
          <p:cNvSpPr txBox="1">
            <a:spLocks/>
          </p:cNvSpPr>
          <p:nvPr/>
        </p:nvSpPr>
        <p:spPr>
          <a:xfrm>
            <a:off x="428604" y="1023910"/>
            <a:ext cx="6072230" cy="8358246"/>
          </a:xfrm>
          <a:prstGeom prst="rect">
            <a:avLst/>
          </a:prstGeom>
        </p:spPr>
        <p:txBody>
          <a:bodyPr vert="horz" lIns="91440" tIns="45720" rIns="91440" bIns="45720" rtlCol="0" anchor="t" anchorCtr="0">
            <a:no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0" lang="pt-BR" sz="28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lvl="0">
              <a:spcBef>
                <a:spcPct val="0"/>
              </a:spcBef>
              <a:defRPr/>
            </a:pPr>
            <a:endParaRPr lang="pt-BR" sz="2400" b="1" dirty="0"/>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pt-BR" sz="2400" b="1" dirty="0" smtClean="0">
              <a:latin typeface="+mj-lt"/>
              <a:ea typeface="+mj-ea"/>
              <a:cs typeface="+mj-cs"/>
            </a:endParaRPr>
          </a:p>
        </p:txBody>
      </p:sp>
      <p:sp>
        <p:nvSpPr>
          <p:cNvPr id="8" name="Título 1"/>
          <p:cNvSpPr txBox="1">
            <a:spLocks/>
          </p:cNvSpPr>
          <p:nvPr/>
        </p:nvSpPr>
        <p:spPr>
          <a:xfrm>
            <a:off x="1378835" y="1928214"/>
            <a:ext cx="5121999" cy="515624"/>
          </a:xfrm>
          <a:prstGeom prst="rect">
            <a:avLst/>
          </a:prstGeom>
        </p:spPr>
        <p:txBody>
          <a:bodyPr vert="horz" lIns="91440" tIns="45720" rIns="91440" bIns="45720" rtlCol="0" anchor="ctr" anchorCtr="0">
            <a:noAutofit/>
          </a:bodyPr>
          <a:lstStyle/>
          <a:p>
            <a:pPr lvl="0" algn="just">
              <a:spcBef>
                <a:spcPct val="0"/>
              </a:spcBef>
              <a:defRPr/>
            </a:pPr>
            <a:endParaRPr lang="pt-BR" sz="1400" dirty="0" smtClean="0">
              <a:latin typeface="+mj-lt"/>
              <a:ea typeface="+mj-ea"/>
              <a:cs typeface="+mj-cs"/>
              <a:hlinkClick r:id="rId3"/>
            </a:endParaRPr>
          </a:p>
          <a:p>
            <a:pPr lvl="0" algn="just">
              <a:spcBef>
                <a:spcPct val="0"/>
              </a:spcBef>
              <a:defRPr/>
            </a:pPr>
            <a:endParaRPr lang="pt-BR" sz="1400" dirty="0">
              <a:latin typeface="+mj-lt"/>
              <a:ea typeface="+mj-ea"/>
              <a:cs typeface="+mj-cs"/>
              <a:hlinkClick r:id="rId3"/>
            </a:endParaRPr>
          </a:p>
          <a:p>
            <a:pPr lvl="0" algn="just">
              <a:spcBef>
                <a:spcPct val="0"/>
              </a:spcBef>
              <a:defRPr/>
            </a:pPr>
            <a:r>
              <a:rPr lang="pt-BR" sz="1400" dirty="0" smtClean="0">
                <a:latin typeface="+mj-lt"/>
                <a:ea typeface="+mj-ea"/>
                <a:cs typeface="+mj-cs"/>
                <a:hlinkClick r:id="rId3"/>
              </a:rPr>
              <a:t>www.youtube.com/c/JMarySystems/playlists?view_as=subscriber</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smtClean="0">
              <a:ln>
                <a:noFill/>
              </a:ln>
              <a:solidFill>
                <a:schemeClr val="tx1"/>
              </a:solidFill>
              <a:effectLst/>
              <a:uLnTx/>
              <a:uFillTx/>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9" name="Título 1"/>
          <p:cNvSpPr txBox="1">
            <a:spLocks/>
          </p:cNvSpPr>
          <p:nvPr/>
        </p:nvSpPr>
        <p:spPr>
          <a:xfrm>
            <a:off x="1311685" y="3211577"/>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4"/>
              </a:rPr>
              <a:t>http://www.jmarysystems.com.br/Leitura_e_Aprendizagem/Leitura_e_Aprendizagem.html</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0" name="Título 1"/>
          <p:cNvSpPr txBox="1">
            <a:spLocks/>
          </p:cNvSpPr>
          <p:nvPr/>
        </p:nvSpPr>
        <p:spPr>
          <a:xfrm>
            <a:off x="1465083" y="6663352"/>
            <a:ext cx="4757028" cy="665462"/>
          </a:xfrm>
          <a:prstGeom prst="rect">
            <a:avLst/>
          </a:prstGeom>
        </p:spPr>
        <p:txBody>
          <a:bodyPr vert="horz" lIns="91440" tIns="45720" rIns="91440" bIns="45720" rtlCol="0" anchor="ctr" anchorCtr="0">
            <a:noAutofit/>
          </a:bodyPr>
          <a:lstStyle/>
          <a:p>
            <a:pPr lvl="0" algn="just">
              <a:spcBef>
                <a:spcPct val="0"/>
              </a:spcBef>
              <a:defRPr/>
            </a:pPr>
            <a:r>
              <a:rPr lang="pt-BR" sz="1600" dirty="0">
                <a:latin typeface="+mj-lt"/>
                <a:ea typeface="+mj-ea"/>
                <a:cs typeface="+mj-cs"/>
                <a:hlinkClick r:id="rId5"/>
              </a:rPr>
              <a:t>https://</a:t>
            </a:r>
            <a:r>
              <a:rPr lang="pt-BR" sz="1600" dirty="0" smtClean="0">
                <a:latin typeface="+mj-lt"/>
                <a:ea typeface="+mj-ea"/>
                <a:cs typeface="+mj-cs"/>
                <a:hlinkClick r:id="rId5"/>
              </a:rPr>
              <a:t>github.com/jmarysystems?tab=repositories</a:t>
            </a:r>
            <a:endParaRPr lang="pt-BR" sz="16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sp>
        <p:nvSpPr>
          <p:cNvPr id="11" name="Retângulo de cantos arredondados 10"/>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2" descr="Resultado de imagem para java"/>
          <p:cNvPicPr>
            <a:picLocks noChangeAspect="1" noChangeArrowheads="1"/>
          </p:cNvPicPr>
          <p:nvPr/>
        </p:nvPicPr>
        <p:blipFill>
          <a:blip r:embed="rId6"/>
          <a:srcRect/>
          <a:stretch>
            <a:fillRect/>
          </a:stretch>
        </p:blipFill>
        <p:spPr bwMode="auto">
          <a:xfrm>
            <a:off x="6100217" y="177494"/>
            <a:ext cx="660016" cy="918283"/>
          </a:xfrm>
          <a:prstGeom prst="rect">
            <a:avLst/>
          </a:prstGeom>
          <a:noFill/>
        </p:spPr>
      </p:pic>
      <p:pic>
        <p:nvPicPr>
          <p:cNvPr id="4098" name="Picture 2" descr="GitHub lança aplicativo oficial para Android e permite acesso antecipado -  TudoCelular.com"/>
          <p:cNvPicPr>
            <a:picLocks noChangeAspect="1" noChangeArrowheads="1"/>
          </p:cNvPicPr>
          <p:nvPr/>
        </p:nvPicPr>
        <p:blipFill rotWithShape="1">
          <a:blip r:embed="rId7">
            <a:extLst>
              <a:ext uri="{28A0092B-C50C-407E-A947-70E740481C1C}">
                <a14:useLocalDpi xmlns:a14="http://schemas.microsoft.com/office/drawing/2010/main" val="0"/>
              </a:ext>
            </a:extLst>
          </a:blip>
          <a:srcRect l="28991" t="5073" r="28638" b="3599"/>
          <a:stretch/>
        </p:blipFill>
        <p:spPr bwMode="auto">
          <a:xfrm>
            <a:off x="555421" y="6587172"/>
            <a:ext cx="782845" cy="74164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rotWithShape="1">
          <a:blip r:embed="rId8"/>
          <a:srcRect l="13420" t="8001" r="13420" b="12667"/>
          <a:stretch/>
        </p:blipFill>
        <p:spPr>
          <a:xfrm>
            <a:off x="557335" y="1928214"/>
            <a:ext cx="796990" cy="515623"/>
          </a:xfrm>
          <a:prstGeom prst="rect">
            <a:avLst/>
          </a:prstGeom>
        </p:spPr>
      </p:pic>
      <p:pic>
        <p:nvPicPr>
          <p:cNvPr id="4102"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6290" y="302754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17" name="Cruz 1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uz 1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0" name="Retângulo 1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1" name="Título 1"/>
          <p:cNvSpPr txBox="1">
            <a:spLocks/>
          </p:cNvSpPr>
          <p:nvPr/>
        </p:nvSpPr>
        <p:spPr>
          <a:xfrm>
            <a:off x="1338266" y="4435713"/>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10"/>
              </a:rPr>
              <a:t>http://www.jmarysystems.com.br/Perguntas_e_Respostas/Perguntas_e_Respostas.html</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22"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2871" y="421853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428604" y="1496616"/>
            <a:ext cx="3801682" cy="461665"/>
          </a:xfrm>
          <a:prstGeom prst="rect">
            <a:avLst/>
          </a:prstGeom>
        </p:spPr>
        <p:txBody>
          <a:bodyPr wrap="none">
            <a:spAutoFit/>
          </a:bodyPr>
          <a:lstStyle/>
          <a:p>
            <a:pPr lvl="0">
              <a:spcBef>
                <a:spcPct val="0"/>
              </a:spcBef>
              <a:defRPr/>
            </a:pPr>
            <a:r>
              <a:rPr lang="pt-BR" sz="2400" b="1" dirty="0">
                <a:latin typeface="+mj-lt"/>
              </a:rPr>
              <a:t>Links das vídeo aulas online:</a:t>
            </a:r>
          </a:p>
        </p:txBody>
      </p:sp>
      <p:sp>
        <p:nvSpPr>
          <p:cNvPr id="24" name="Retângulo 23"/>
          <p:cNvSpPr/>
          <p:nvPr/>
        </p:nvSpPr>
        <p:spPr>
          <a:xfrm>
            <a:off x="433995" y="2615222"/>
            <a:ext cx="4560094" cy="461665"/>
          </a:xfrm>
          <a:prstGeom prst="rect">
            <a:avLst/>
          </a:prstGeom>
        </p:spPr>
        <p:txBody>
          <a:bodyPr wrap="none">
            <a:spAutoFit/>
          </a:bodyPr>
          <a:lstStyle/>
          <a:p>
            <a:pPr lvl="0">
              <a:spcBef>
                <a:spcPct val="0"/>
              </a:spcBef>
              <a:defRPr/>
            </a:pPr>
            <a:r>
              <a:rPr lang="pt-BR" sz="2400" b="1" dirty="0"/>
              <a:t>Dos conteúdos deste livro na web:</a:t>
            </a:r>
          </a:p>
        </p:txBody>
      </p:sp>
      <p:sp>
        <p:nvSpPr>
          <p:cNvPr id="25" name="Retângulo 24"/>
          <p:cNvSpPr/>
          <p:nvPr/>
        </p:nvSpPr>
        <p:spPr>
          <a:xfrm>
            <a:off x="428604" y="3842117"/>
            <a:ext cx="6002734" cy="461665"/>
          </a:xfrm>
          <a:prstGeom prst="rect">
            <a:avLst/>
          </a:prstGeom>
        </p:spPr>
        <p:txBody>
          <a:bodyPr wrap="none">
            <a:spAutoFit/>
          </a:bodyPr>
          <a:lstStyle/>
          <a:p>
            <a:pPr lvl="0">
              <a:spcBef>
                <a:spcPct val="0"/>
              </a:spcBef>
              <a:defRPr/>
            </a:pPr>
            <a:r>
              <a:rPr lang="pt-BR" sz="2400" b="1" dirty="0"/>
              <a:t>Das perguntas e respostas deste livro na web:</a:t>
            </a:r>
          </a:p>
        </p:txBody>
      </p:sp>
      <p:sp>
        <p:nvSpPr>
          <p:cNvPr id="26" name="Retângulo 25"/>
          <p:cNvSpPr/>
          <p:nvPr/>
        </p:nvSpPr>
        <p:spPr>
          <a:xfrm>
            <a:off x="427491" y="5041515"/>
            <a:ext cx="6003847" cy="1569660"/>
          </a:xfrm>
          <a:prstGeom prst="rect">
            <a:avLst/>
          </a:prstGeom>
        </p:spPr>
        <p:txBody>
          <a:bodyPr wrap="square">
            <a:spAutoFit/>
          </a:bodyPr>
          <a:lstStyle/>
          <a:p>
            <a:pPr>
              <a:spcBef>
                <a:spcPct val="0"/>
              </a:spcBef>
              <a:defRPr/>
            </a:pPr>
            <a:r>
              <a:rPr lang="pt-BR" sz="2400" b="1" dirty="0"/>
              <a:t>Do programa em Java e outros projetos que  além do conteúdo do livro, tem uma bateria de exercícios que complementam a totalidade da aprendizagem</a:t>
            </a:r>
            <a:r>
              <a:rPr lang="pt-BR" sz="2400" b="1" dirty="0" smtClean="0"/>
              <a:t>:</a:t>
            </a:r>
            <a:endParaRPr lang="pt-BR" sz="2400" b="1" dirty="0"/>
          </a:p>
        </p:txBody>
      </p:sp>
      <p:sp>
        <p:nvSpPr>
          <p:cNvPr id="27" name="Título 1"/>
          <p:cNvSpPr txBox="1">
            <a:spLocks/>
          </p:cNvSpPr>
          <p:nvPr/>
        </p:nvSpPr>
        <p:spPr>
          <a:xfrm>
            <a:off x="1347489" y="8036113"/>
            <a:ext cx="5146509" cy="516837"/>
          </a:xfrm>
          <a:prstGeom prst="rect">
            <a:avLst/>
          </a:prstGeom>
        </p:spPr>
        <p:txBody>
          <a:bodyPr vert="horz" lIns="91440" tIns="45720" rIns="91440" bIns="45720" rtlCol="0" anchor="ctr" anchorCtr="0">
            <a:noAutofit/>
          </a:bodyPr>
          <a:lstStyle/>
          <a:p>
            <a:pPr lvl="0" algn="just">
              <a:spcBef>
                <a:spcPct val="0"/>
              </a:spcBef>
              <a:defRPr/>
            </a:pPr>
            <a:r>
              <a:rPr lang="pt-BR" sz="1400" dirty="0" smtClean="0">
                <a:latin typeface="+mj-lt"/>
                <a:ea typeface="+mj-ea"/>
                <a:cs typeface="+mj-cs"/>
                <a:hlinkClick r:id="rId11"/>
              </a:rPr>
              <a:t>http://www.jmarysystems.com.br</a:t>
            </a:r>
            <a:endParaRPr lang="pt-BR" sz="1400" dirty="0" smtClean="0">
              <a:latin typeface="+mj-lt"/>
              <a:ea typeface="+mj-ea"/>
              <a:cs typeface="+mj-cs"/>
            </a:endParaRPr>
          </a:p>
          <a:p>
            <a:pPr lvl="0" algn="just">
              <a:spcBef>
                <a:spcPct val="0"/>
              </a:spcBef>
              <a:defRPr/>
            </a:pPr>
            <a:endParaRPr kumimoji="0" lang="pt-BR" sz="1400" i="0" u="none" strike="noStrike" kern="1200" cap="none" spc="0" normalizeH="0" baseline="0" noProof="0" dirty="0">
              <a:ln>
                <a:noFill/>
              </a:ln>
              <a:solidFill>
                <a:schemeClr val="tx1"/>
              </a:solidFill>
              <a:effectLst/>
              <a:uLnTx/>
              <a:uFillTx/>
              <a:latin typeface="+mj-lt"/>
              <a:ea typeface="+mj-ea"/>
              <a:cs typeface="+mj-cs"/>
            </a:endParaRPr>
          </a:p>
        </p:txBody>
      </p:sp>
      <p:pic>
        <p:nvPicPr>
          <p:cNvPr id="28" name="Picture 6" descr="Criação de sites | Desenvolvimento de sites - Agência Super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2094" y="7818933"/>
            <a:ext cx="700871" cy="700871"/>
          </a:xfrm>
          <a:prstGeom prst="rect">
            <a:avLst/>
          </a:prstGeom>
          <a:noFill/>
          <a:extLst>
            <a:ext uri="{909E8E84-426E-40DD-AFC4-6F175D3DCCD1}">
              <a14:hiddenFill xmlns:a14="http://schemas.microsoft.com/office/drawing/2010/main">
                <a:solidFill>
                  <a:srgbClr val="FFFFFF"/>
                </a:solidFill>
              </a14:hiddenFill>
            </a:ext>
          </a:extLst>
        </p:spPr>
      </p:pic>
      <p:sp>
        <p:nvSpPr>
          <p:cNvPr id="29" name="Retângulo 28"/>
          <p:cNvSpPr/>
          <p:nvPr/>
        </p:nvSpPr>
        <p:spPr>
          <a:xfrm>
            <a:off x="437827" y="7442517"/>
            <a:ext cx="2536464" cy="461665"/>
          </a:xfrm>
          <a:prstGeom prst="rect">
            <a:avLst/>
          </a:prstGeom>
        </p:spPr>
        <p:txBody>
          <a:bodyPr wrap="none">
            <a:spAutoFit/>
          </a:bodyPr>
          <a:lstStyle/>
          <a:p>
            <a:pPr lvl="0">
              <a:spcBef>
                <a:spcPct val="0"/>
              </a:spcBef>
              <a:defRPr/>
            </a:pPr>
            <a:r>
              <a:rPr lang="pt-BR" sz="2400" b="1" dirty="0" smtClean="0"/>
              <a:t>Visite-nos na web:</a:t>
            </a:r>
            <a:endParaRPr lang="pt-BR" sz="2400" b="1" dirty="0"/>
          </a:p>
        </p:txBody>
      </p:sp>
      <p:sp>
        <p:nvSpPr>
          <p:cNvPr id="3" name="Retângulo 2"/>
          <p:cNvSpPr/>
          <p:nvPr/>
        </p:nvSpPr>
        <p:spPr>
          <a:xfrm>
            <a:off x="263078" y="1022495"/>
            <a:ext cx="3967208" cy="461665"/>
          </a:xfrm>
          <a:prstGeom prst="rect">
            <a:avLst/>
          </a:prstGeom>
        </p:spPr>
        <p:txBody>
          <a:bodyPr wrap="square">
            <a:spAutoFit/>
          </a:bodyPr>
          <a:lstStyle/>
          <a:p>
            <a:pPr lvl="0">
              <a:spcBef>
                <a:spcPct val="0"/>
              </a:spcBef>
              <a:defRPr/>
            </a:pPr>
            <a:r>
              <a:rPr lang="pt-BR" sz="2400" dirty="0"/>
              <a:t>Informações complementares</a:t>
            </a:r>
          </a:p>
        </p:txBody>
      </p:sp>
      <p:sp>
        <p:nvSpPr>
          <p:cNvPr id="30" name="Retângulo 29"/>
          <p:cNvSpPr/>
          <p:nvPr/>
        </p:nvSpPr>
        <p:spPr>
          <a:xfrm>
            <a:off x="1378835" y="8735524"/>
            <a:ext cx="2007409" cy="307777"/>
          </a:xfrm>
          <a:prstGeom prst="rect">
            <a:avLst/>
          </a:prstGeom>
        </p:spPr>
        <p:txBody>
          <a:bodyPr wrap="none">
            <a:spAutoFit/>
          </a:bodyPr>
          <a:lstStyle/>
          <a:p>
            <a:pPr lvl="0">
              <a:spcBef>
                <a:spcPct val="0"/>
              </a:spcBef>
              <a:defRPr/>
            </a:pPr>
            <a:r>
              <a:rPr lang="pt-BR" sz="1400" dirty="0" smtClean="0">
                <a:latin typeface="+mj-lt"/>
                <a:hlinkClick r:id="rId12"/>
              </a:rPr>
              <a:t>jmarysystems@mail.com</a:t>
            </a:r>
            <a:endParaRPr lang="pt-BR" dirty="0">
              <a:latin typeface="+mj-lt"/>
            </a:endParaRPr>
          </a:p>
        </p:txBody>
      </p:sp>
      <p:pic>
        <p:nvPicPr>
          <p:cNvPr id="14" name="Imagem 13"/>
          <p:cNvPicPr>
            <a:picLocks noChangeAspect="1"/>
          </p:cNvPicPr>
          <p:nvPr/>
        </p:nvPicPr>
        <p:blipFill rotWithShape="1">
          <a:blip r:embed="rId13"/>
          <a:srcRect l="9587" t="9653" r="16493" b="13068"/>
          <a:stretch/>
        </p:blipFill>
        <p:spPr>
          <a:xfrm>
            <a:off x="548680" y="8614509"/>
            <a:ext cx="756605" cy="790996"/>
          </a:xfrm>
          <a:prstGeom prst="rect">
            <a:avLst/>
          </a:prstGeom>
        </p:spPr>
      </p:pic>
    </p:spTree>
    <p:extLst>
      <p:ext uri="{BB962C8B-B14F-4D97-AF65-F5344CB8AC3E}">
        <p14:creationId xmlns:p14="http://schemas.microsoft.com/office/powerpoint/2010/main" val="17379470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planejar a qualidade é um processo contínuo no projeto e todos os documentos das etapas anteriores são utilizados.</a:t>
            </a:r>
          </a:p>
          <a:p>
            <a:pPr fontAlgn="base"/>
            <a:r>
              <a:rPr lang="pt-BR" sz="1400" dirty="0"/>
              <a:t>O PMI ressalta a utilização das técnicas de análise de dados na qual temos:</a:t>
            </a:r>
          </a:p>
          <a:p>
            <a:pPr fontAlgn="base"/>
            <a:endParaRPr lang="pt-BR" sz="1400" dirty="0" smtClean="0"/>
          </a:p>
          <a:p>
            <a:pPr fontAlgn="base"/>
            <a:r>
              <a:rPr lang="pt-BR" sz="1400" dirty="0"/>
              <a:t>Análise de custo-benefício: ferramenta de análise financeira usada para estimar os pontos fortes e fracos de alternativas, para determinar a melhor alternativa em termos de benefícios fornecidos;</a:t>
            </a:r>
          </a:p>
          <a:p>
            <a:pPr fontAlgn="base"/>
            <a:endParaRPr lang="pt-BR" sz="1400" dirty="0"/>
          </a:p>
          <a:p>
            <a:pPr fontAlgn="base"/>
            <a:r>
              <a:rPr lang="pt-BR" sz="1400" dirty="0"/>
              <a:t>Custo da qualidade: o custo da qualidade (CDQ) associado com um projeto consiste em um ou mais dos seguintes custos</a:t>
            </a:r>
            <a:r>
              <a:rPr lang="pt-BR" sz="1400" dirty="0" smtClean="0"/>
              <a:t>:</a:t>
            </a:r>
          </a:p>
          <a:p>
            <a:pPr fontAlgn="base"/>
            <a:endParaRPr lang="pt-BR" sz="1400" dirty="0"/>
          </a:p>
          <a:p>
            <a:pPr fontAlgn="base"/>
            <a:r>
              <a:rPr lang="pt-BR" sz="1400" dirty="0"/>
              <a:t>Custos de prevenção: custos relacionados à prevenção de má qualidade nos produtos, entregas ou serviços do projeto específico</a:t>
            </a:r>
            <a:r>
              <a:rPr lang="pt-BR" sz="1400" dirty="0" smtClean="0"/>
              <a:t>.</a:t>
            </a:r>
          </a:p>
          <a:p>
            <a:pPr fontAlgn="base"/>
            <a:endParaRPr lang="pt-BR" sz="1400" dirty="0"/>
          </a:p>
          <a:p>
            <a:pPr fontAlgn="base"/>
            <a:r>
              <a:rPr lang="pt-BR" sz="1400" dirty="0"/>
              <a:t>Custos de avaliação: custos relacionados a avaliar, medir, auditar e testar os produtos, entregas ou serviços do projeto específico</a:t>
            </a:r>
            <a:r>
              <a:rPr lang="pt-BR" sz="1400" dirty="0" smtClean="0"/>
              <a:t>.</a:t>
            </a:r>
          </a:p>
          <a:p>
            <a:pPr fontAlgn="base"/>
            <a:endParaRPr lang="pt-BR" sz="1400" dirty="0"/>
          </a:p>
          <a:p>
            <a:pPr fontAlgn="base"/>
            <a:r>
              <a:rPr lang="pt-BR" sz="1400" dirty="0"/>
              <a:t>Custos de falha (internos/externos): custos relacionados a não conformidade dos produtos, entregas ou serviços em relação às necessidades ou expectativas das partes interessadas.</a:t>
            </a:r>
          </a:p>
          <a:p>
            <a:pPr fontAlgn="base"/>
            <a:endParaRPr lang="pt-BR" sz="1400" dirty="0"/>
          </a:p>
        </p:txBody>
      </p:sp>
      <p:grpSp>
        <p:nvGrpSpPr>
          <p:cNvPr id="6" name="Grupo 5"/>
          <p:cNvGrpSpPr/>
          <p:nvPr/>
        </p:nvGrpSpPr>
        <p:grpSpPr>
          <a:xfrm>
            <a:off x="6348841" y="1532887"/>
            <a:ext cx="450850" cy="8244649"/>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dirty="0" smtClean="0"/>
                <a:t>                                             </a:t>
              </a:r>
              <a:r>
                <a:rPr lang="pt-BR" b="1" dirty="0"/>
                <a:t>Planejar, gerenciar e controlar a qualidade</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485939" cy="380115"/>
            <a:chOff x="303101" y="1051243"/>
            <a:chExt cx="3485939" cy="380115"/>
          </a:xfrm>
        </p:grpSpPr>
        <p:sp>
          <p:nvSpPr>
            <p:cNvPr id="19" name="Retângulo de cantos arredondados 18"/>
            <p:cNvSpPr/>
            <p:nvPr/>
          </p:nvSpPr>
          <p:spPr>
            <a:xfrm>
              <a:off x="303101" y="1059557"/>
              <a:ext cx="348593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50" y="1051243"/>
              <a:ext cx="280528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da qualidade</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12169158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Tabela 3 apresenta o custo da qualidade</a:t>
            </a:r>
            <a:r>
              <a:rPr lang="pt-BR" sz="1400" dirty="0" smtClean="0"/>
              <a:t>.</a:t>
            </a:r>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endParaRPr lang="pt-BR" sz="1400" dirty="0" smtClean="0"/>
          </a:p>
          <a:p>
            <a:pPr fontAlgn="base"/>
            <a:endParaRPr lang="pt-BR" sz="1400" dirty="0"/>
          </a:p>
          <a:p>
            <a:pPr fontAlgn="base"/>
            <a:r>
              <a:rPr lang="pt-BR" sz="1400" b="1" dirty="0"/>
              <a:t>Fonte</a:t>
            </a:r>
            <a:r>
              <a:rPr lang="pt-BR" sz="1400" dirty="0"/>
              <a:t>: PMI, 2017, p. 283</a:t>
            </a:r>
            <a:r>
              <a:rPr lang="pt-BR" sz="1400" dirty="0" smtClean="0"/>
              <a:t>.</a:t>
            </a:r>
          </a:p>
          <a:p>
            <a:pPr fontAlgn="base"/>
            <a:endParaRPr lang="pt-BR" sz="1400" dirty="0"/>
          </a:p>
          <a:p>
            <a:pPr fontAlgn="base"/>
            <a:r>
              <a:rPr lang="pt-BR" sz="1400" dirty="0"/>
              <a:t>O planejamento descreve as atividades e recursos necessários para a equipe de projetos alcance a qualidade definida. É preciso verificar se cada requisito a ser entregue está com sua especificação e detalhamento de forma a garantir a entrega da primeira vez. </a:t>
            </a:r>
            <a:endParaRPr lang="pt-BR" sz="1400" dirty="0" smtClean="0"/>
          </a:p>
          <a:p>
            <a:pPr fontAlgn="base"/>
            <a:endParaRPr lang="pt-BR" sz="1400" dirty="0"/>
          </a:p>
          <a:p>
            <a:pPr fontAlgn="base"/>
            <a:r>
              <a:rPr lang="pt-BR" sz="1400" dirty="0"/>
              <a:t>Os testes de qualidade também devem estar previstos no cronograma, bem como seu custo para executá-los</a:t>
            </a:r>
            <a:r>
              <a:rPr lang="pt-BR" sz="1400" dirty="0" smtClean="0"/>
              <a:t>.</a:t>
            </a:r>
          </a:p>
          <a:p>
            <a:pPr fontAlgn="base"/>
            <a:endParaRPr lang="pt-BR" sz="1400" dirty="0"/>
          </a:p>
          <a:p>
            <a:pPr fontAlgn="base"/>
            <a:r>
              <a:rPr lang="pt-BR" sz="1400" dirty="0"/>
              <a:t>Deve descrever políticas, procedimentos, papéis e responsabilidades da qualidade, ferramentas que serão usadas, atividades de controle, diretrizes aplicáveis para alcançar os objetivos e as métricas da qualidade.</a:t>
            </a:r>
          </a:p>
          <a:p>
            <a:pPr fontAlgn="base"/>
            <a:endParaRPr lang="pt-BR" sz="1400" dirty="0" smtClean="0"/>
          </a:p>
          <a:p>
            <a:pPr fontAlgn="base"/>
            <a:endParaRPr lang="pt-BR" sz="1400" dirty="0"/>
          </a:p>
        </p:txBody>
      </p:sp>
      <p:grpSp>
        <p:nvGrpSpPr>
          <p:cNvPr id="6" name="Grupo 5"/>
          <p:cNvGrpSpPr/>
          <p:nvPr/>
        </p:nvGrpSpPr>
        <p:grpSpPr>
          <a:xfrm>
            <a:off x="6348841" y="1532887"/>
            <a:ext cx="450850" cy="8244649"/>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dirty="0" smtClean="0"/>
                <a:t>                                             </a:t>
              </a:r>
              <a:r>
                <a:rPr lang="pt-BR" b="1" dirty="0"/>
                <a:t>Planejar, gerenciar e controlar a qualidade</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485939" cy="380115"/>
            <a:chOff x="303101" y="1051243"/>
            <a:chExt cx="3485939" cy="380115"/>
          </a:xfrm>
        </p:grpSpPr>
        <p:sp>
          <p:nvSpPr>
            <p:cNvPr id="19" name="Retângulo de cantos arredondados 18"/>
            <p:cNvSpPr/>
            <p:nvPr/>
          </p:nvSpPr>
          <p:spPr>
            <a:xfrm>
              <a:off x="303101" y="1059557"/>
              <a:ext cx="348593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50" y="1051243"/>
              <a:ext cx="280528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da qualidade</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2" name="Imagem 1"/>
          <p:cNvPicPr>
            <a:picLocks noChangeAspect="1"/>
          </p:cNvPicPr>
          <p:nvPr/>
        </p:nvPicPr>
        <p:blipFill>
          <a:blip r:embed="rId7"/>
          <a:stretch>
            <a:fillRect/>
          </a:stretch>
        </p:blipFill>
        <p:spPr>
          <a:xfrm>
            <a:off x="545509" y="2207692"/>
            <a:ext cx="5543550" cy="4254148"/>
          </a:xfrm>
          <a:prstGeom prst="rect">
            <a:avLst/>
          </a:prstGeom>
        </p:spPr>
      </p:pic>
    </p:spTree>
    <p:extLst>
      <p:ext uri="{BB962C8B-B14F-4D97-AF65-F5344CB8AC3E}">
        <p14:creationId xmlns:p14="http://schemas.microsoft.com/office/powerpoint/2010/main" val="37638683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smtClean="0"/>
              <a:t>Inclui </a:t>
            </a:r>
            <a:r>
              <a:rPr lang="pt-BR" sz="1400" dirty="0"/>
              <a:t>os processos para identificar, adquirir e gerenciar os recursos para atingir os objetivos do projeto. </a:t>
            </a:r>
            <a:endParaRPr lang="pt-BR" sz="1400" dirty="0" smtClean="0"/>
          </a:p>
          <a:p>
            <a:pPr fontAlgn="base"/>
            <a:endParaRPr lang="pt-BR" sz="1400" dirty="0"/>
          </a:p>
          <a:p>
            <a:pPr fontAlgn="base"/>
            <a:r>
              <a:rPr lang="pt-BR" sz="1400" dirty="0" smtClean="0"/>
              <a:t>Existem </a:t>
            </a:r>
            <a:r>
              <a:rPr lang="pt-BR" sz="1400" dirty="0"/>
              <a:t>diferenças no gerenciamento de recursos. Os recursos físicos incluem equipamentos, materiais, instalações e infraestruturas, e os recursos de humanos são as pessoas da equipe. </a:t>
            </a:r>
            <a:endParaRPr lang="pt-BR" sz="1400" dirty="0" smtClean="0"/>
          </a:p>
          <a:p>
            <a:pPr fontAlgn="base"/>
            <a:endParaRPr lang="pt-BR" sz="1400" dirty="0"/>
          </a:p>
          <a:p>
            <a:pPr fontAlgn="base"/>
            <a:r>
              <a:rPr lang="pt-BR" sz="1400" dirty="0" smtClean="0"/>
              <a:t>A </a:t>
            </a:r>
            <a:r>
              <a:rPr lang="pt-BR" sz="1400" dirty="0"/>
              <a:t>equipe é composta por todas as pessoas envolvidas nas atividades do trabalho, que podem atuar no regime de tempo integral ou parcial, e são acrescentadas nas execuções e removidos ao final da atividade, quando necessário. Normalmente, a equipe de gerenciamento do projeto se mantém durante todo ciclo de vida do projeto</a:t>
            </a:r>
            <a:r>
              <a:rPr lang="pt-BR" sz="1400" dirty="0" smtClean="0"/>
              <a:t>.</a:t>
            </a:r>
          </a:p>
          <a:p>
            <a:pPr fontAlgn="base"/>
            <a:endParaRPr lang="pt-BR" sz="1400" dirty="0"/>
          </a:p>
          <a:p>
            <a:pPr fontAlgn="base"/>
            <a:r>
              <a:rPr lang="pt-BR" sz="1400" dirty="0"/>
              <a:t>O PMI ressalta que, além das habilidades técnicas dos recursos humanos na equipe, o gerente de projetos deve estar ciente dos aspectos que influenciam a equipe, como: ambiente da equipe; localização geográfica dos membros da equipe; comunicações entre partes interessadas; gerenciamento de mudanças organizacionais; política interna e externa; questões culturais e fatores de exclusividade da organização; além de outros fatores que podem alterar o desempenho do projeto</a:t>
            </a:r>
            <a:r>
              <a:rPr lang="pt-BR" sz="1400" dirty="0" smtClean="0"/>
              <a:t>.</a:t>
            </a:r>
          </a:p>
          <a:p>
            <a:pPr fontAlgn="base"/>
            <a:endParaRPr lang="pt-BR" sz="1400" dirty="0"/>
          </a:p>
          <a:p>
            <a:pPr fontAlgn="base"/>
            <a:r>
              <a:rPr lang="pt-BR" sz="1400" dirty="0"/>
              <a:t>Para os recursos físicos, é necessário ficar atento às demandas dos recursos para garantir a disponibilidade no tempo certo, preocupar-se com a qualidade de materiais de terceiros para não ter retrabalho, controlar estoque de forma a não produzir custo com sobras ou faltas.</a:t>
            </a:r>
          </a:p>
          <a:p>
            <a:pPr fontAlgn="base"/>
            <a:endParaRPr lang="pt-BR" sz="1400" dirty="0"/>
          </a:p>
        </p:txBody>
      </p:sp>
      <p:grpSp>
        <p:nvGrpSpPr>
          <p:cNvPr id="6" name="Grupo 5"/>
          <p:cNvGrpSpPr/>
          <p:nvPr/>
        </p:nvGrpSpPr>
        <p:grpSpPr>
          <a:xfrm>
            <a:off x="6348841" y="1532887"/>
            <a:ext cx="450850" cy="8244649"/>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dirty="0" smtClean="0"/>
                <a:t>                                                       </a:t>
              </a:r>
              <a:r>
                <a:rPr lang="pt-BR" b="1" dirty="0" smtClean="0"/>
                <a:t>Gerenciamento </a:t>
              </a:r>
              <a:r>
                <a:rPr lang="pt-BR" b="1" dirty="0"/>
                <a:t>dos recursos</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485939" cy="380115"/>
            <a:chOff x="303101" y="1051243"/>
            <a:chExt cx="3485939" cy="380115"/>
          </a:xfrm>
        </p:grpSpPr>
        <p:sp>
          <p:nvSpPr>
            <p:cNvPr id="19" name="Retângulo de cantos arredondados 18"/>
            <p:cNvSpPr/>
            <p:nvPr/>
          </p:nvSpPr>
          <p:spPr>
            <a:xfrm>
              <a:off x="303101" y="1059557"/>
              <a:ext cx="348593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50" y="1051243"/>
              <a:ext cx="280528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dos recursos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0704148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Planejar o gerenciamento de recursos requer: identificação, identificar a necessidade dos recursos físicos e equipe; adquirir, orientação para adquirir recursos físicos e de equipe; papéis e responsabilidades, equipe, líderes, responsabilidades e competências; organograma do projeto, apresentação gráfica da hierarquia da equipe; gerenciamento, como será feito o gerenciamento da equipe; treinamento, estratégia de treinamento na equipe; desenvolvimento de equipe; controle do recurso e reconhecimento</a:t>
            </a:r>
            <a:r>
              <a:rPr lang="pt-BR" sz="1400" dirty="0" smtClean="0"/>
              <a:t>.</a:t>
            </a:r>
          </a:p>
          <a:p>
            <a:pPr fontAlgn="base"/>
            <a:endParaRPr lang="pt-BR" sz="1400" dirty="0"/>
          </a:p>
          <a:p>
            <a:pPr fontAlgn="base"/>
            <a:r>
              <a:rPr lang="pt-BR" sz="1400" dirty="0"/>
              <a:t>O PMI sugere a criação do documento que relata a nomeação da equipe, deixando claro os valores da equipe, diretrizes de comunicação, critérios de tomada de decisão, resolução de conflitos, acordos da equipe e etiquetas de reunião</a:t>
            </a:r>
            <a:r>
              <a:rPr lang="pt-BR" sz="1400" dirty="0" smtClean="0"/>
              <a:t>.</a:t>
            </a:r>
          </a:p>
          <a:p>
            <a:pPr fontAlgn="base"/>
            <a:endParaRPr lang="pt-BR" sz="1400" dirty="0"/>
          </a:p>
          <a:p>
            <a:pPr fontAlgn="base"/>
            <a:r>
              <a:rPr lang="pt-BR" sz="1400" dirty="0"/>
              <a:t>Os documentos dos processos anteriores ajudarão na definição de estimar os recursos. Cada atividade listada e estimada deve ter seu recurso associado, dentro do cronograma proposto. Nessa fase, os riscos que podem impactar na seleção podem ser levantados e registrados no documento de riscos</a:t>
            </a:r>
            <a:r>
              <a:rPr lang="pt-BR" sz="1400" dirty="0" smtClean="0"/>
              <a:t>.</a:t>
            </a:r>
          </a:p>
          <a:p>
            <a:pPr fontAlgn="base"/>
            <a:endParaRPr lang="pt-BR" sz="1400" dirty="0"/>
          </a:p>
          <a:p>
            <a:pPr fontAlgn="base"/>
            <a:r>
              <a:rPr lang="pt-BR" sz="1400" dirty="0"/>
              <a:t>As ferramentas e técnicas utilizadas para essa fase são as já empregadas e serão úteis durante todo processo como a opinião especializada, estimativa </a:t>
            </a:r>
            <a:r>
              <a:rPr lang="pt-BR" sz="1400" i="1" dirty="0"/>
              <a:t>bottom-up</a:t>
            </a:r>
            <a:r>
              <a:rPr lang="pt-BR" sz="1400" dirty="0"/>
              <a:t>, estimativa análoga, paramétrica, análise de dados, software e reuniões. A equipe pode ser montada com recursos internos ou externos à organização</a:t>
            </a:r>
            <a:r>
              <a:rPr lang="pt-BR" sz="1400" dirty="0" smtClean="0"/>
              <a:t>.</a:t>
            </a:r>
          </a:p>
          <a:p>
            <a:pPr fontAlgn="base"/>
            <a:endParaRPr lang="pt-BR" sz="1400" dirty="0"/>
          </a:p>
          <a:p>
            <a:pPr fontAlgn="base"/>
            <a:r>
              <a:rPr lang="pt-BR" sz="1400" dirty="0"/>
              <a:t>Montar a equipe não é um papel fácil. O alinhamento do RH com o gerente de projetos é fundamental. A procura do profissional pode impactar e gerar mudança dentro do projeto, não só pelo tempo necessário para a seleção e aquisição, mas por ser a pessoa certa para o cargo. </a:t>
            </a:r>
          </a:p>
        </p:txBody>
      </p:sp>
      <p:grpSp>
        <p:nvGrpSpPr>
          <p:cNvPr id="6" name="Grupo 5"/>
          <p:cNvGrpSpPr/>
          <p:nvPr/>
        </p:nvGrpSpPr>
        <p:grpSpPr>
          <a:xfrm>
            <a:off x="6348841" y="1532887"/>
            <a:ext cx="450850" cy="8244649"/>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dirty="0" smtClean="0"/>
                <a:t>                                     </a:t>
              </a:r>
              <a:r>
                <a:rPr lang="pt-BR" b="1" dirty="0" smtClean="0"/>
                <a:t>Planejar</a:t>
              </a:r>
              <a:r>
                <a:rPr lang="pt-BR" b="1" dirty="0"/>
                <a:t>, estimar, adquirir, gerenciar e controlar os recursos</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485939" cy="380115"/>
            <a:chOff x="303101" y="1051243"/>
            <a:chExt cx="3485939" cy="380115"/>
          </a:xfrm>
        </p:grpSpPr>
        <p:sp>
          <p:nvSpPr>
            <p:cNvPr id="19" name="Retângulo de cantos arredondados 18"/>
            <p:cNvSpPr/>
            <p:nvPr/>
          </p:nvSpPr>
          <p:spPr>
            <a:xfrm>
              <a:off x="303101" y="1059557"/>
              <a:ext cx="348593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50" y="1051243"/>
              <a:ext cx="280528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dos recursos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282879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As funções mais técnicas precisam ser avaliadas por profissionais especializados que possam ajudar no processo de escolha. </a:t>
            </a:r>
            <a:endParaRPr lang="pt-BR" sz="1400" dirty="0" smtClean="0"/>
          </a:p>
          <a:p>
            <a:pPr fontAlgn="base"/>
            <a:endParaRPr lang="pt-BR" sz="1400" dirty="0"/>
          </a:p>
          <a:p>
            <a:pPr fontAlgn="base"/>
            <a:r>
              <a:rPr lang="pt-BR" sz="1400" dirty="0" smtClean="0"/>
              <a:t>O </a:t>
            </a:r>
            <a:r>
              <a:rPr lang="pt-BR" sz="1400" dirty="0"/>
              <a:t>custo e o tempo podem ser afetados e o planejamento de todo o projeto pode ser comprometido</a:t>
            </a:r>
            <a:r>
              <a:rPr lang="pt-BR" sz="1400" dirty="0" smtClean="0"/>
              <a:t>.</a:t>
            </a:r>
          </a:p>
          <a:p>
            <a:pPr fontAlgn="base"/>
            <a:endParaRPr lang="pt-BR" sz="1400" dirty="0"/>
          </a:p>
          <a:p>
            <a:pPr fontAlgn="base"/>
            <a:r>
              <a:rPr lang="pt-BR" sz="1400" dirty="0"/>
              <a:t>Gerenciar pessoal requer atenção em fatores como: avaliação de desempenho; monitoramento do gasto do recurso; identificar e administrar carências e excessos; recursos usados e liberados conforme necessidade; comunicação entre partes funcionais e projetos para recursos internos; administrar fatores que envolvam mudanças de recursos; avaliação de alternativas na utilização de recursos</a:t>
            </a:r>
            <a:r>
              <a:rPr lang="pt-BR" sz="1400" dirty="0" smtClean="0"/>
              <a:t>.</a:t>
            </a:r>
          </a:p>
          <a:p>
            <a:pPr fontAlgn="base"/>
            <a:endParaRPr lang="pt-BR" sz="1400" dirty="0"/>
          </a:p>
          <a:p>
            <a:pPr fontAlgn="base"/>
            <a:r>
              <a:rPr lang="pt-BR" sz="1400" dirty="0"/>
              <a:t>A atualização do documento de gerenciamento de projetos deve ser feita com todas as ocorrências apontadas referentes a recursos, riscos e lições aprendidas.</a:t>
            </a:r>
          </a:p>
        </p:txBody>
      </p:sp>
      <p:grpSp>
        <p:nvGrpSpPr>
          <p:cNvPr id="6" name="Grupo 5"/>
          <p:cNvGrpSpPr/>
          <p:nvPr/>
        </p:nvGrpSpPr>
        <p:grpSpPr>
          <a:xfrm>
            <a:off x="6348841" y="1532887"/>
            <a:ext cx="450850" cy="8244649"/>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dirty="0" smtClean="0"/>
                <a:t>                                     </a:t>
              </a:r>
              <a:r>
                <a:rPr lang="pt-BR" b="1" dirty="0" smtClean="0"/>
                <a:t>Planejar</a:t>
              </a:r>
              <a:r>
                <a:rPr lang="pt-BR" b="1" dirty="0"/>
                <a:t>, estimar, adquirir, gerenciar e controlar os recursos</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485939" cy="380115"/>
            <a:chOff x="303101" y="1051243"/>
            <a:chExt cx="3485939" cy="380115"/>
          </a:xfrm>
        </p:grpSpPr>
        <p:sp>
          <p:nvSpPr>
            <p:cNvPr id="19" name="Retângulo de cantos arredondados 18"/>
            <p:cNvSpPr/>
            <p:nvPr/>
          </p:nvSpPr>
          <p:spPr>
            <a:xfrm>
              <a:off x="303101" y="1059557"/>
              <a:ext cx="348593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50" y="1051243"/>
              <a:ext cx="280528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dos recursos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3287138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processo de gerenciamento das comunicações consiste em desenvolver e realizar a estratégia para garantir uma comunicação eficaz entre todos envolvidos no projeto. </a:t>
            </a:r>
            <a:endParaRPr lang="pt-BR" sz="1400" dirty="0" smtClean="0"/>
          </a:p>
          <a:p>
            <a:pPr fontAlgn="base"/>
            <a:endParaRPr lang="pt-BR" sz="1400" dirty="0"/>
          </a:p>
          <a:p>
            <a:pPr fontAlgn="base"/>
            <a:r>
              <a:rPr lang="pt-BR" sz="1400" dirty="0" smtClean="0"/>
              <a:t>Segundo </a:t>
            </a:r>
            <a:r>
              <a:rPr lang="pt-BR" sz="1400" dirty="0"/>
              <a:t>o PMI, a estratégia de comunicação é a troca de informações que pode ser na forma escrita, de forma física e eletrônica; falada presencial ou remota; formal e informal, como documentos ou rede sociais; por gestos, como tom de voz e expressões faciais; mídias, como imagens, ações; palavras, expressando a ideia</a:t>
            </a:r>
            <a:r>
              <a:rPr lang="pt-BR" sz="1400" dirty="0" smtClean="0"/>
              <a:t>.</a:t>
            </a:r>
          </a:p>
          <a:p>
            <a:pPr fontAlgn="base"/>
            <a:endParaRPr lang="pt-BR" sz="1400" dirty="0"/>
          </a:p>
          <a:p>
            <a:pPr fontAlgn="base"/>
            <a:r>
              <a:rPr lang="pt-BR" sz="1400" dirty="0"/>
              <a:t>Podem ter as dimensões: internas, dentro da organização; externas, clientes e partes interessadas fora da organização; formais e informal; foco hierárquico; oficial e não oficial; escritas e orais</a:t>
            </a:r>
            <a:r>
              <a:rPr lang="pt-BR" sz="1400" dirty="0" smtClean="0"/>
              <a:t>.</a:t>
            </a:r>
          </a:p>
          <a:p>
            <a:pPr fontAlgn="base"/>
            <a:endParaRPr lang="pt-BR" sz="1400" dirty="0"/>
          </a:p>
          <a:p>
            <a:pPr fontAlgn="base"/>
            <a:r>
              <a:rPr lang="pt-BR" sz="1400" b="1" dirty="0"/>
              <a:t>// Planejar, gerenciar e monitorar as comunicações</a:t>
            </a:r>
          </a:p>
          <a:p>
            <a:pPr fontAlgn="base"/>
            <a:r>
              <a:rPr lang="pt-BR" sz="1400" dirty="0"/>
              <a:t>Um plano de comunicação bem desenvolvido define </a:t>
            </a:r>
            <a:r>
              <a:rPr lang="pt-BR" sz="1400" b="1" dirty="0"/>
              <a:t>coleta</a:t>
            </a:r>
            <a:r>
              <a:rPr lang="pt-BR" sz="1400" dirty="0"/>
              <a:t>, </a:t>
            </a:r>
            <a:r>
              <a:rPr lang="pt-BR" sz="1400" b="1" dirty="0"/>
              <a:t>criação</a:t>
            </a:r>
            <a:r>
              <a:rPr lang="pt-BR" sz="1400" dirty="0"/>
              <a:t>, </a:t>
            </a:r>
            <a:r>
              <a:rPr lang="pt-BR" sz="1400" b="1" dirty="0"/>
              <a:t>disseminação</a:t>
            </a:r>
            <a:r>
              <a:rPr lang="pt-BR" sz="1400" dirty="0"/>
              <a:t>, </a:t>
            </a:r>
            <a:r>
              <a:rPr lang="pt-BR" sz="1400" b="1" dirty="0"/>
              <a:t>armazenamento</a:t>
            </a:r>
            <a:r>
              <a:rPr lang="pt-BR" sz="1400" dirty="0"/>
              <a:t>, </a:t>
            </a:r>
            <a:r>
              <a:rPr lang="pt-BR" sz="1400" b="1" dirty="0"/>
              <a:t>recuperação</a:t>
            </a:r>
            <a:r>
              <a:rPr lang="pt-BR" sz="1400" dirty="0"/>
              <a:t>, </a:t>
            </a:r>
            <a:r>
              <a:rPr lang="pt-BR" sz="1400" b="1" dirty="0"/>
              <a:t>gerenciamento</a:t>
            </a:r>
            <a:r>
              <a:rPr lang="pt-BR" sz="1400" dirty="0"/>
              <a:t>, </a:t>
            </a:r>
            <a:r>
              <a:rPr lang="pt-BR" sz="1400" b="1" dirty="0"/>
              <a:t>rastreabilidade e descarte</a:t>
            </a:r>
            <a:r>
              <a:rPr lang="pt-BR" sz="1400" dirty="0"/>
              <a:t>. A comunicação eficaz evita mal-entendidos e equívocos. Algumas regras são sugeridas, como os 5 C’s: </a:t>
            </a:r>
            <a:endParaRPr lang="pt-BR" sz="1400" dirty="0" smtClean="0"/>
          </a:p>
          <a:p>
            <a:pPr fontAlgn="base"/>
            <a:endParaRPr lang="pt-BR" sz="1400" dirty="0"/>
          </a:p>
          <a:p>
            <a:pPr fontAlgn="base"/>
            <a:r>
              <a:rPr lang="pt-BR" sz="1400" b="1" dirty="0"/>
              <a:t>Correta</a:t>
            </a:r>
          </a:p>
          <a:p>
            <a:pPr fontAlgn="base"/>
            <a:r>
              <a:rPr lang="pt-BR" sz="1400" dirty="0"/>
              <a:t>Gramática e ortografia corretas;</a:t>
            </a:r>
          </a:p>
          <a:p>
            <a:pPr fontAlgn="base"/>
            <a:r>
              <a:rPr lang="pt-BR" sz="1400" b="1" dirty="0"/>
              <a:t>Concisa</a:t>
            </a:r>
          </a:p>
          <a:p>
            <a:pPr fontAlgn="base"/>
            <a:r>
              <a:rPr lang="pt-BR" sz="1400" dirty="0"/>
              <a:t>Expressão concisa e eliminação do excesso de palavras;</a:t>
            </a:r>
          </a:p>
          <a:p>
            <a:pPr fontAlgn="base"/>
            <a:r>
              <a:rPr lang="pt-BR" sz="1400" b="1" dirty="0"/>
              <a:t>Clara</a:t>
            </a:r>
          </a:p>
          <a:p>
            <a:pPr fontAlgn="base"/>
            <a:r>
              <a:rPr lang="pt-BR" sz="1400" dirty="0"/>
              <a:t>Propósito e expressão claros direcionados às necessidades do leitor;</a:t>
            </a:r>
          </a:p>
          <a:p>
            <a:pPr fontAlgn="base"/>
            <a:r>
              <a:rPr lang="pt-BR" sz="1400" b="1" dirty="0"/>
              <a:t>Coerente</a:t>
            </a:r>
          </a:p>
          <a:p>
            <a:pPr fontAlgn="base"/>
            <a:r>
              <a:rPr lang="pt-BR" sz="1400" dirty="0"/>
              <a:t>Fluxo lógico e coerente de ideias;</a:t>
            </a:r>
          </a:p>
          <a:p>
            <a:pPr fontAlgn="base"/>
            <a:r>
              <a:rPr lang="pt-BR" sz="1400" b="1" dirty="0"/>
              <a:t>Controlada</a:t>
            </a:r>
          </a:p>
          <a:p>
            <a:pPr fontAlgn="base"/>
            <a:r>
              <a:rPr lang="pt-BR" sz="1400" dirty="0"/>
              <a:t>Fluxo de palavras e ideias controlado.</a:t>
            </a:r>
          </a:p>
          <a:p>
            <a:pPr fontAlgn="base"/>
            <a:endParaRPr lang="pt-BR" sz="1400" dirty="0"/>
          </a:p>
          <a:p>
            <a:pPr fontAlgn="base"/>
            <a:endParaRPr lang="pt-BR" sz="1400" dirty="0"/>
          </a:p>
        </p:txBody>
      </p:sp>
      <p:grpSp>
        <p:nvGrpSpPr>
          <p:cNvPr id="6" name="Grupo 5"/>
          <p:cNvGrpSpPr/>
          <p:nvPr/>
        </p:nvGrpSpPr>
        <p:grpSpPr>
          <a:xfrm>
            <a:off x="6348841" y="1532887"/>
            <a:ext cx="450850" cy="8244649"/>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Gerenciamento </a:t>
              </a:r>
              <a:r>
                <a:rPr lang="pt-BR" b="1" dirty="0"/>
                <a:t>das comunicações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3773971" cy="380115"/>
            <a:chOff x="303101" y="1051243"/>
            <a:chExt cx="3773971" cy="380115"/>
          </a:xfrm>
        </p:grpSpPr>
        <p:sp>
          <p:nvSpPr>
            <p:cNvPr id="19" name="Retângulo de cantos arredondados 18"/>
            <p:cNvSpPr/>
            <p:nvPr/>
          </p:nvSpPr>
          <p:spPr>
            <a:xfrm>
              <a:off x="303101" y="1059557"/>
              <a:ext cx="377397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50" y="1051243"/>
              <a:ext cx="3109714"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das comunicações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96345192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planejamento da comunicação no projeto, segundo o PMI, precisa atender os requisitos de comunicações das partes interessadas; </a:t>
            </a:r>
            <a:endParaRPr lang="pt-BR" sz="1400" dirty="0" smtClean="0"/>
          </a:p>
          <a:p>
            <a:pPr fontAlgn="base"/>
            <a:endParaRPr lang="pt-BR" sz="1400" dirty="0"/>
          </a:p>
          <a:p>
            <a:pPr fontAlgn="base"/>
            <a:r>
              <a:rPr lang="pt-BR" sz="1400" dirty="0" smtClean="0"/>
              <a:t>informações </a:t>
            </a:r>
            <a:r>
              <a:rPr lang="pt-BR" sz="1400" dirty="0"/>
              <a:t>a serem comunicadas, incluindo idioma, formato, conteúdo e nível de detalhes; processos de escalonamento; motivo da distribuição daquelas informações; </a:t>
            </a:r>
            <a:endParaRPr lang="pt-BR" sz="1400" dirty="0" smtClean="0"/>
          </a:p>
          <a:p>
            <a:pPr fontAlgn="base"/>
            <a:endParaRPr lang="pt-BR" sz="1400" dirty="0"/>
          </a:p>
          <a:p>
            <a:pPr fontAlgn="base"/>
            <a:r>
              <a:rPr lang="pt-BR" sz="1400" dirty="0" smtClean="0"/>
              <a:t>intervalo </a:t>
            </a:r>
            <a:r>
              <a:rPr lang="pt-BR" sz="1400" dirty="0"/>
              <a:t>de tempo e frequência para a distribuição das informações necessárias e recebimento da confirmação ou resposta, se aplicável; pessoa responsável por comunicar as informações; </a:t>
            </a:r>
            <a:endParaRPr lang="pt-BR" sz="1400" dirty="0" smtClean="0"/>
          </a:p>
          <a:p>
            <a:pPr fontAlgn="base"/>
            <a:endParaRPr lang="pt-BR" sz="1400" dirty="0"/>
          </a:p>
          <a:p>
            <a:pPr fontAlgn="base"/>
            <a:r>
              <a:rPr lang="pt-BR" sz="1400" dirty="0" smtClean="0"/>
              <a:t>pessoa </a:t>
            </a:r>
            <a:r>
              <a:rPr lang="pt-BR" sz="1400" dirty="0"/>
              <a:t>responsável por autorizar a liberação das informações confidenciais; pessoa ou grupos que receberão as informações, incluindo informações sobre necessidades, requisitos e expectativas; </a:t>
            </a:r>
            <a:endParaRPr lang="pt-BR" sz="1400" dirty="0" smtClean="0"/>
          </a:p>
          <a:p>
            <a:pPr fontAlgn="base"/>
            <a:endParaRPr lang="pt-BR" sz="1400" dirty="0"/>
          </a:p>
          <a:p>
            <a:pPr fontAlgn="base"/>
            <a:r>
              <a:rPr lang="pt-BR" sz="1400" dirty="0" smtClean="0"/>
              <a:t>métodos </a:t>
            </a:r>
            <a:r>
              <a:rPr lang="pt-BR" sz="1400" dirty="0"/>
              <a:t>ou tecnologias usadas para transmitir as informações, como memorandos, e-mail, comunicados a imprensa ou mídias sociais; </a:t>
            </a:r>
            <a:endParaRPr lang="pt-BR" sz="1400" dirty="0" smtClean="0"/>
          </a:p>
          <a:p>
            <a:pPr fontAlgn="base"/>
            <a:endParaRPr lang="pt-BR" sz="1400" dirty="0"/>
          </a:p>
          <a:p>
            <a:pPr fontAlgn="base"/>
            <a:r>
              <a:rPr lang="pt-BR" sz="1400" dirty="0" smtClean="0"/>
              <a:t>recursos </a:t>
            </a:r>
            <a:r>
              <a:rPr lang="pt-BR" sz="1400" dirty="0"/>
              <a:t>alocados para as atividades de comunicação, incluindo tempo e orçamento; método para atualizar e refinar o plano de gerenciamento das comunicações a medida que o projeto progride e se desenvolve, como quando a comunidade de partes interessadas muda conforme o projeto avança por diferentes fases; glossário da terminologia comum; </a:t>
            </a:r>
            <a:endParaRPr lang="pt-BR" sz="1400" dirty="0" smtClean="0"/>
          </a:p>
          <a:p>
            <a:pPr fontAlgn="base"/>
            <a:endParaRPr lang="pt-BR" sz="1400" dirty="0"/>
          </a:p>
          <a:p>
            <a:pPr fontAlgn="base"/>
            <a:r>
              <a:rPr lang="pt-BR" sz="1400" dirty="0" smtClean="0"/>
              <a:t>diagramas </a:t>
            </a:r>
            <a:r>
              <a:rPr lang="pt-BR" sz="1400" dirty="0"/>
              <a:t>do fluxo de informações no projeto, fluxos de trabalho com a sequência de autorização possível, lista de relatórios, planos de reuniões etc.; restrições derivadas de leis ou regulamentos específicos, tecnologias, políticas organizacionais, etc.</a:t>
            </a:r>
          </a:p>
          <a:p>
            <a:r>
              <a:rPr lang="pt-BR" sz="1400" dirty="0"/>
              <a:t/>
            </a:r>
            <a:br>
              <a:rPr lang="pt-BR" sz="1400" dirty="0"/>
            </a:br>
            <a:endParaRPr lang="pt-BR" sz="1400" dirty="0"/>
          </a:p>
          <a:p>
            <a:pPr fontAlgn="base"/>
            <a:endParaRPr lang="pt-BR" sz="1400" dirty="0"/>
          </a:p>
        </p:txBody>
      </p:sp>
      <p:grpSp>
        <p:nvGrpSpPr>
          <p:cNvPr id="6" name="Grupo 5"/>
          <p:cNvGrpSpPr/>
          <p:nvPr/>
        </p:nvGrpSpPr>
        <p:grpSpPr>
          <a:xfrm>
            <a:off x="6348841" y="1532887"/>
            <a:ext cx="450850" cy="8244649"/>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Planejar</a:t>
              </a:r>
              <a:r>
                <a:rPr lang="pt-BR" b="1" dirty="0"/>
                <a:t>, gerenciar e monitorar as comunicações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3773971" cy="380115"/>
            <a:chOff x="303101" y="1051243"/>
            <a:chExt cx="3773971" cy="380115"/>
          </a:xfrm>
        </p:grpSpPr>
        <p:sp>
          <p:nvSpPr>
            <p:cNvPr id="19" name="Retângulo de cantos arredondados 18"/>
            <p:cNvSpPr/>
            <p:nvPr/>
          </p:nvSpPr>
          <p:spPr>
            <a:xfrm>
              <a:off x="303101" y="1059557"/>
              <a:ext cx="377397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50" y="1051243"/>
              <a:ext cx="3109714"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das comunicações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13009417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comunicação, ou a falta dela, é apresentada em muitas pesquisas, como sendo o maior problema nos projetos. </a:t>
            </a:r>
            <a:endParaRPr lang="pt-BR" sz="1400" dirty="0" smtClean="0"/>
          </a:p>
          <a:p>
            <a:pPr fontAlgn="base"/>
            <a:endParaRPr lang="pt-BR" sz="1400" dirty="0"/>
          </a:p>
          <a:p>
            <a:pPr fontAlgn="base"/>
            <a:r>
              <a:rPr lang="pt-BR" sz="1400" dirty="0" smtClean="0"/>
              <a:t>Para </a:t>
            </a:r>
            <a:r>
              <a:rPr lang="pt-BR" sz="1400" dirty="0"/>
              <a:t>quem transmite a informação, existe sempre uma sensação de clareza, mas para o receptor, nem sempre. </a:t>
            </a:r>
            <a:endParaRPr lang="pt-BR" sz="1400" dirty="0" smtClean="0"/>
          </a:p>
          <a:p>
            <a:pPr fontAlgn="base"/>
            <a:endParaRPr lang="pt-BR" sz="1400" dirty="0"/>
          </a:p>
          <a:p>
            <a:pPr fontAlgn="base"/>
            <a:r>
              <a:rPr lang="pt-BR" sz="1400" dirty="0" smtClean="0"/>
              <a:t>Definir </a:t>
            </a:r>
            <a:r>
              <a:rPr lang="pt-BR" sz="1400" dirty="0"/>
              <a:t>o canal de comunicação mais eficaz necessita conhecimento de quem vai receber, de que forma enviar, quando enviar, que frequência e qual o meio. Um canal viável para um grupo pode não ser para outro</a:t>
            </a:r>
            <a:r>
              <a:rPr lang="pt-BR" sz="1400" dirty="0" smtClean="0"/>
              <a:t>.</a:t>
            </a:r>
          </a:p>
          <a:p>
            <a:pPr fontAlgn="base"/>
            <a:endParaRPr lang="pt-BR" sz="1400" dirty="0"/>
          </a:p>
          <a:p>
            <a:pPr fontAlgn="base"/>
            <a:r>
              <a:rPr lang="pt-BR" sz="1400" dirty="0"/>
              <a:t>As reuniões ou eventos de comunicação devem ser planejados para difundir a cultura do projeto, como: </a:t>
            </a:r>
            <a:endParaRPr lang="pt-BR" sz="1400" dirty="0" smtClean="0"/>
          </a:p>
          <a:p>
            <a:pPr fontAlgn="base"/>
            <a:r>
              <a:rPr lang="pt-BR" sz="1400" dirty="0" smtClean="0"/>
              <a:t>reunião </a:t>
            </a:r>
            <a:r>
              <a:rPr lang="pt-BR" sz="1400" dirty="0"/>
              <a:t>de início do projeto; planejamento; acompanhamento de equipe e fornecedores; </a:t>
            </a:r>
            <a:endParaRPr lang="pt-BR" sz="1400" dirty="0" smtClean="0"/>
          </a:p>
          <a:p>
            <a:pPr fontAlgn="base"/>
            <a:endParaRPr lang="pt-BR" sz="1400" dirty="0"/>
          </a:p>
          <a:p>
            <a:pPr fontAlgn="base"/>
            <a:r>
              <a:rPr lang="pt-BR" sz="1400" dirty="0" smtClean="0"/>
              <a:t>desempenho</a:t>
            </a:r>
            <a:r>
              <a:rPr lang="pt-BR" sz="1400" dirty="0"/>
              <a:t>; aceitação de entregas e encerramento do projeto.</a:t>
            </a:r>
          </a:p>
          <a:p>
            <a:pPr fontAlgn="base"/>
            <a:r>
              <a:rPr lang="pt-BR" sz="1400" dirty="0"/>
              <a:t>A atualização dos documentos de comunicação, da forma que será gerenciada e propagada, deve ocorrer sempre que identificada, bem como o registro das reuniões e eventos ocorridos.</a:t>
            </a:r>
          </a:p>
          <a:p>
            <a:pPr fontAlgn="base"/>
            <a:r>
              <a:rPr lang="pt-BR" sz="1400" dirty="0"/>
              <a:t/>
            </a:r>
            <a:br>
              <a:rPr lang="pt-BR" sz="1400" dirty="0"/>
            </a:br>
            <a:endParaRPr lang="pt-BR" sz="1400" dirty="0"/>
          </a:p>
          <a:p>
            <a:pPr fontAlgn="base"/>
            <a:endParaRPr lang="pt-BR" sz="1400" dirty="0"/>
          </a:p>
        </p:txBody>
      </p:sp>
      <p:grpSp>
        <p:nvGrpSpPr>
          <p:cNvPr id="6" name="Grupo 5"/>
          <p:cNvGrpSpPr/>
          <p:nvPr/>
        </p:nvGrpSpPr>
        <p:grpSpPr>
          <a:xfrm>
            <a:off x="6348841" y="1532887"/>
            <a:ext cx="450850" cy="8244649"/>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a:t>                                 </a:t>
              </a:r>
              <a:r>
                <a:rPr lang="pt-BR" b="1" dirty="0" smtClean="0"/>
                <a:t>        </a:t>
              </a:r>
              <a:r>
                <a:rPr lang="pt-BR" b="1" dirty="0"/>
                <a:t>Planejar, gerenciar e monitorar as comunicações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3773971" cy="380115"/>
            <a:chOff x="303101" y="1051243"/>
            <a:chExt cx="3773971" cy="380115"/>
          </a:xfrm>
        </p:grpSpPr>
        <p:sp>
          <p:nvSpPr>
            <p:cNvPr id="19" name="Retângulo de cantos arredondados 18"/>
            <p:cNvSpPr/>
            <p:nvPr/>
          </p:nvSpPr>
          <p:spPr>
            <a:xfrm>
              <a:off x="303101" y="1059557"/>
              <a:ext cx="377397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50" y="1051243"/>
              <a:ext cx="3109714"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das comunicações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47002239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endParaRPr lang="pt-BR" sz="1400" dirty="0"/>
          </a:p>
          <a:p>
            <a:pPr fontAlgn="base"/>
            <a:endParaRPr lang="pt-BR" sz="1400" dirty="0" smtClean="0"/>
          </a:p>
          <a:p>
            <a:pPr fontAlgn="base"/>
            <a:endParaRPr lang="pt-BR" sz="1400" dirty="0" smtClean="0"/>
          </a:p>
          <a:p>
            <a:pPr fontAlgn="base"/>
            <a:endParaRPr lang="pt-BR" sz="1400" dirty="0"/>
          </a:p>
          <a:p>
            <a:pPr fontAlgn="base"/>
            <a:endParaRPr lang="pt-BR" sz="1400" dirty="0" smtClean="0"/>
          </a:p>
          <a:p>
            <a:pPr fontAlgn="base"/>
            <a:r>
              <a:rPr lang="pt-BR" sz="1400" dirty="0" smtClean="0"/>
              <a:t>O gerenciamento </a:t>
            </a:r>
            <a:r>
              <a:rPr lang="pt-BR" sz="1400" dirty="0"/>
              <a:t>do risco no projeto tem como objetivo aumentar a probabilidade de riscos positivos e de diminuir os riscos negativos.</a:t>
            </a:r>
          </a:p>
          <a:p>
            <a:pPr fontAlgn="base"/>
            <a:r>
              <a:rPr lang="pt-BR" sz="1400" dirty="0"/>
              <a:t>Os processos de </a:t>
            </a:r>
            <a:r>
              <a:rPr lang="pt-BR" sz="1400" b="1" dirty="0"/>
              <a:t>gerenciamento dos riscos do projeto</a:t>
            </a:r>
            <a:r>
              <a:rPr lang="pt-BR" sz="1400" dirty="0"/>
              <a:t>, apresentados pelo PMI, são: planejar o gerenciamento do risco, definição de como conduzir as atividades de gerenciamento dos riscos no projeto; </a:t>
            </a:r>
            <a:endParaRPr lang="pt-BR" sz="1400" dirty="0" smtClean="0"/>
          </a:p>
          <a:p>
            <a:pPr fontAlgn="base"/>
            <a:endParaRPr lang="pt-BR" sz="1400" dirty="0"/>
          </a:p>
          <a:p>
            <a:pPr fontAlgn="base"/>
            <a:r>
              <a:rPr lang="pt-BR" sz="1400" dirty="0" smtClean="0"/>
              <a:t>identificar </a:t>
            </a:r>
            <a:r>
              <a:rPr lang="pt-BR" sz="1400" dirty="0"/>
              <a:t>os riscos, identificação dos riscos individuais do projeto; realizar a análise qualitativa dos riscos, priorização de riscos individuais e realizar a análise quantitativa do risco, analisar numericamente o efeito combinado dos riscos individuais identificados no projeto. </a:t>
            </a:r>
            <a:endParaRPr lang="pt-BR" sz="1400" dirty="0" smtClean="0"/>
          </a:p>
          <a:p>
            <a:pPr fontAlgn="base"/>
            <a:endParaRPr lang="pt-BR" sz="1400" dirty="0"/>
          </a:p>
          <a:p>
            <a:pPr fontAlgn="base"/>
            <a:r>
              <a:rPr lang="pt-BR" sz="1400" dirty="0" smtClean="0"/>
              <a:t>É </a:t>
            </a:r>
            <a:r>
              <a:rPr lang="pt-BR" sz="1400" dirty="0"/>
              <a:t>quantificar possíveis resultados do projeto e suas probabilidades; planejar as respostas aos riscos, desenvolver alternativas, selecionar estratégias e acordar ações para lidar com a exposição geral de riscos, e também tratar os riscos individuais do projeto; </a:t>
            </a:r>
            <a:endParaRPr lang="pt-BR" sz="1400" dirty="0" smtClean="0"/>
          </a:p>
          <a:p>
            <a:pPr fontAlgn="base"/>
            <a:endParaRPr lang="pt-BR" sz="1400" dirty="0"/>
          </a:p>
          <a:p>
            <a:pPr fontAlgn="base"/>
            <a:r>
              <a:rPr lang="pt-BR" sz="1400" dirty="0" smtClean="0"/>
              <a:t>implementar </a:t>
            </a:r>
            <a:r>
              <a:rPr lang="pt-BR" sz="1400" dirty="0"/>
              <a:t>as respostas aos riscos, implementar planos acordados de resposta aos riscos; monitorar os riscos, monitorar a implementação de planos acordados de resposta aos riscos, acompanhar riscos identificados, identificar e analisar novos riscos, e avaliar a eficácia do processo de risco ao longo do projeto</a:t>
            </a:r>
            <a:r>
              <a:rPr lang="pt-BR" sz="1400" dirty="0" smtClean="0"/>
              <a:t>.</a:t>
            </a:r>
          </a:p>
          <a:p>
            <a:pPr fontAlgn="base"/>
            <a:endParaRPr lang="pt-BR" sz="1400" dirty="0"/>
          </a:p>
          <a:p>
            <a:pPr fontAlgn="base"/>
            <a:r>
              <a:rPr lang="pt-BR" sz="1400" b="1" dirty="0"/>
              <a:t>Risco individual do projeto</a:t>
            </a:r>
            <a:r>
              <a:rPr lang="pt-BR" sz="1400" dirty="0"/>
              <a:t>: é um evento ou condição incerta que, se ocorrer, provoca um efeito positivo ou negativo em um ou mais objetivos do projeto.</a:t>
            </a:r>
          </a:p>
          <a:p>
            <a:pPr fontAlgn="base"/>
            <a:r>
              <a:rPr lang="pt-BR" sz="1400" b="1" dirty="0"/>
              <a:t>Risco geral do projeto</a:t>
            </a:r>
            <a:r>
              <a:rPr lang="pt-BR" sz="1400" dirty="0"/>
              <a:t>: é o efeito da incerteza do projeto no seu todo, decorrente de todas as fontes de incerteza, incluindo riscos individuais, representando a exposição das partes interessadas e as implicações de variações no resultado do projeto, sejam positivas ou negativas (PMI, 2017).</a:t>
            </a:r>
          </a:p>
          <a:p>
            <a:pPr fontAlgn="base"/>
            <a:endParaRPr lang="pt-BR" sz="1400" dirty="0"/>
          </a:p>
          <a:p>
            <a:pPr fontAlgn="base"/>
            <a:endParaRPr lang="pt-BR" sz="1400" dirty="0"/>
          </a:p>
        </p:txBody>
      </p:sp>
      <p:grpSp>
        <p:nvGrpSpPr>
          <p:cNvPr id="6" name="Grupo 5"/>
          <p:cNvGrpSpPr/>
          <p:nvPr/>
        </p:nvGrpSpPr>
        <p:grpSpPr>
          <a:xfrm>
            <a:off x="6348841" y="1532887"/>
            <a:ext cx="450850" cy="8244649"/>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Gerenciamento </a:t>
              </a:r>
              <a:r>
                <a:rPr lang="pt-BR" b="1" dirty="0"/>
                <a:t>do risco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053891" cy="380115"/>
            <a:chOff x="303101" y="1051243"/>
            <a:chExt cx="3053891" cy="380115"/>
          </a:xfrm>
        </p:grpSpPr>
        <p:sp>
          <p:nvSpPr>
            <p:cNvPr id="19" name="Retângulo de cantos arredondados 18"/>
            <p:cNvSpPr/>
            <p:nvPr/>
          </p:nvSpPr>
          <p:spPr>
            <a:xfrm>
              <a:off x="303101" y="1059557"/>
              <a:ext cx="305389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50" y="1051243"/>
              <a:ext cx="240743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risco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4" name="Imagem 3"/>
          <p:cNvPicPr>
            <a:picLocks noChangeAspect="1"/>
          </p:cNvPicPr>
          <p:nvPr/>
        </p:nvPicPr>
        <p:blipFill>
          <a:blip r:embed="rId7"/>
          <a:stretch>
            <a:fillRect/>
          </a:stretch>
        </p:blipFill>
        <p:spPr>
          <a:xfrm>
            <a:off x="1880203" y="1532887"/>
            <a:ext cx="2837383" cy="1475897"/>
          </a:xfrm>
          <a:prstGeom prst="rect">
            <a:avLst/>
          </a:prstGeom>
        </p:spPr>
      </p:pic>
    </p:spTree>
    <p:extLst>
      <p:ext uri="{BB962C8B-B14F-4D97-AF65-F5344CB8AC3E}">
        <p14:creationId xmlns:p14="http://schemas.microsoft.com/office/powerpoint/2010/main" val="29664565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gerenciamento de risco, segundo o PMI, pode incluir os seguintes elementos: estratégia dos riscos; metodologia; papéis e responsabilidades e financiamento. </a:t>
            </a:r>
            <a:endParaRPr lang="pt-BR" sz="1400" dirty="0" smtClean="0"/>
          </a:p>
          <a:p>
            <a:pPr fontAlgn="base"/>
            <a:endParaRPr lang="pt-BR" sz="1400" dirty="0"/>
          </a:p>
          <a:p>
            <a:pPr fontAlgn="base"/>
            <a:r>
              <a:rPr lang="pt-BR" sz="1400" dirty="0" smtClean="0"/>
              <a:t>Ele </a:t>
            </a:r>
            <a:r>
              <a:rPr lang="pt-BR" sz="1400" dirty="0"/>
              <a:t>identifica os fundos necessários para realizar as atividades relacionadas ao gerenciamento dos riscos do projeto, como os prazos; define qual a frequência dos processos de gerenciamento e estabelece as atividades de gerenciamento dos riscos a serem incluídas no cronograma do projeto, categorias dos riscos. Também fornece os meios para agrupar riscos individuais de projeto. Uma forma comum para estruturar categorias dos riscos é usar a Estrutura Analítica dos Riscos (EAR). </a:t>
            </a:r>
            <a:endParaRPr lang="pt-BR" sz="1400" dirty="0" smtClean="0"/>
          </a:p>
          <a:p>
            <a:pPr fontAlgn="base"/>
            <a:endParaRPr lang="pt-BR" sz="1400" dirty="0"/>
          </a:p>
          <a:p>
            <a:pPr fontAlgn="base"/>
            <a:r>
              <a:rPr lang="pt-BR" sz="1400" dirty="0"/>
              <a:t>A Tabela 4 ilustra uma EAR: apetite a riscos das partes interessadas, os apetites por riscos das principais partes interessadas no projeto ficam registrados no plano de gerenciamento dos riscos; definições de probabilidade e impacto dos riscos, as definições dos níveis de probabilidade e impacto dos riscos são especificas ao contexto do projeto e refletem o apetite aos riscos e os limites da organização e das principais partes interessadas; </a:t>
            </a:r>
            <a:endParaRPr lang="pt-BR" sz="1400" dirty="0" smtClean="0"/>
          </a:p>
          <a:p>
            <a:pPr fontAlgn="base"/>
            <a:endParaRPr lang="pt-BR" sz="1400" dirty="0"/>
          </a:p>
          <a:p>
            <a:pPr fontAlgn="base"/>
            <a:r>
              <a:rPr lang="pt-BR" sz="1400" dirty="0" smtClean="0"/>
              <a:t>matriz </a:t>
            </a:r>
            <a:r>
              <a:rPr lang="pt-BR" sz="1400" dirty="0"/>
              <a:t>de probabilidade e impacto, oportunidades e ameaças são representadas em uma matriz de probabilidade e impacto comum usando definições positivas de impacto para oportunidades e definições de impacto negativo para ameaças; </a:t>
            </a:r>
            <a:endParaRPr lang="pt-BR" sz="1400" dirty="0" smtClean="0"/>
          </a:p>
          <a:p>
            <a:pPr fontAlgn="base"/>
            <a:endParaRPr lang="pt-BR" sz="1400" dirty="0"/>
          </a:p>
          <a:p>
            <a:pPr fontAlgn="base"/>
            <a:r>
              <a:rPr lang="pt-BR" sz="1400" dirty="0" smtClean="0"/>
              <a:t>formatos </a:t>
            </a:r>
            <a:r>
              <a:rPr lang="pt-BR" sz="1400" dirty="0"/>
              <a:t>de relatórios, os formatos de relatórios definem como os resultados do processo de gerenciamento dos riscos do projeto serão documentados, analisados e comunicados; acompanhamento, as atividades de risco serão registradas e como processos de gerenciamento dos riscos serão auditados.</a:t>
            </a:r>
          </a:p>
        </p:txBody>
      </p:sp>
      <p:grpSp>
        <p:nvGrpSpPr>
          <p:cNvPr id="6" name="Grupo 5"/>
          <p:cNvGrpSpPr/>
          <p:nvPr/>
        </p:nvGrpSpPr>
        <p:grpSpPr>
          <a:xfrm>
            <a:off x="6348841" y="1532887"/>
            <a:ext cx="450850" cy="8244649"/>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Planejar </a:t>
              </a:r>
              <a:r>
                <a:rPr lang="pt-BR" b="1" dirty="0"/>
                <a:t>o gerenciamento do risco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053891" cy="380115"/>
            <a:chOff x="303101" y="1051243"/>
            <a:chExt cx="3053891" cy="380115"/>
          </a:xfrm>
        </p:grpSpPr>
        <p:sp>
          <p:nvSpPr>
            <p:cNvPr id="19" name="Retângulo de cantos arredondados 18"/>
            <p:cNvSpPr/>
            <p:nvPr/>
          </p:nvSpPr>
          <p:spPr>
            <a:xfrm>
              <a:off x="303101" y="1059557"/>
              <a:ext cx="305389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50" y="1051243"/>
              <a:ext cx="240743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risco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92452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tângulo de cantos arredondados 7"/>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2" name="Cruz 1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ruz 1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5" name="Retângulo 14"/>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7"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
        <p:nvSpPr>
          <p:cNvPr id="16" name="Título 1"/>
          <p:cNvSpPr txBox="1">
            <a:spLocks/>
          </p:cNvSpPr>
          <p:nvPr/>
        </p:nvSpPr>
        <p:spPr>
          <a:xfrm>
            <a:off x="285728" y="1023347"/>
            <a:ext cx="6239616" cy="481429"/>
          </a:xfrm>
          <a:prstGeom prst="rect">
            <a:avLst/>
          </a:prstGeom>
        </p:spPr>
        <p:txBody>
          <a:bodyPr vert="horz" lIns="91440" tIns="45720" rIns="91440" bIns="45720" rtlCol="0" anchor="t">
            <a:noAutofit/>
          </a:bodyPr>
          <a:lstStyle/>
          <a:p>
            <a:pPr>
              <a:spcBef>
                <a:spcPct val="0"/>
              </a:spcBef>
              <a:defRPr/>
            </a:pPr>
            <a:r>
              <a:rPr lang="pt-BR" sz="2800" b="1" dirty="0" smtClean="0">
                <a:latin typeface="Arial" panose="020B0604020202020204" pitchFamily="34" charset="0"/>
              </a:rPr>
              <a:t>Índice</a:t>
            </a:r>
            <a:endParaRPr lang="pt-BR" sz="7200" b="1" dirty="0" smtClean="0">
              <a:latin typeface="Arial" panose="020B0604020202020204" pitchFamily="34" charset="0"/>
            </a:endParaRPr>
          </a:p>
          <a:p>
            <a:pPr algn="ctr">
              <a:spcBef>
                <a:spcPct val="0"/>
              </a:spcBef>
              <a:defRPr/>
            </a:pPr>
            <a:endParaRPr lang="pt-BR" sz="7200" b="1" dirty="0">
              <a:latin typeface="Arial" panose="020B0604020202020204" pitchFamily="34" charset="0"/>
            </a:endParaRPr>
          </a:p>
        </p:txBody>
      </p:sp>
      <p:sp>
        <p:nvSpPr>
          <p:cNvPr id="18" name="Título 1"/>
          <p:cNvSpPr txBox="1">
            <a:spLocks/>
          </p:cNvSpPr>
          <p:nvPr/>
        </p:nvSpPr>
        <p:spPr>
          <a:xfrm>
            <a:off x="285728" y="1527561"/>
            <a:ext cx="6239616" cy="8186351"/>
          </a:xfrm>
          <a:prstGeom prst="rect">
            <a:avLst/>
          </a:prstGeom>
        </p:spPr>
        <p:txBody>
          <a:bodyPr vert="horz" lIns="91440" tIns="45720" rIns="91440" bIns="45720" rtlCol="0" anchor="t">
            <a:noAutofit/>
          </a:bodyPr>
          <a:lstStyle/>
          <a:p>
            <a:pPr>
              <a:spcBef>
                <a:spcPct val="0"/>
              </a:spcBef>
              <a:defRPr/>
            </a:pPr>
            <a:r>
              <a:rPr lang="pt-BR" sz="1600" dirty="0">
                <a:latin typeface="Arial" panose="020B0604020202020204" pitchFamily="34" charset="0"/>
              </a:rPr>
              <a:t>1. Grupo de processo de planejamento</a:t>
            </a:r>
          </a:p>
          <a:p>
            <a:pPr>
              <a:spcBef>
                <a:spcPct val="0"/>
              </a:spcBef>
              <a:defRPr/>
            </a:pPr>
            <a:r>
              <a:rPr lang="pt-BR" sz="1600" dirty="0">
                <a:latin typeface="Arial" panose="020B0604020202020204" pitchFamily="34" charset="0"/>
              </a:rPr>
              <a:t>1.1. Plano de gerenciamento do projeto</a:t>
            </a:r>
          </a:p>
          <a:p>
            <a:pPr>
              <a:spcBef>
                <a:spcPct val="0"/>
              </a:spcBef>
              <a:defRPr/>
            </a:pPr>
            <a:endParaRPr lang="pt-BR" sz="1600" dirty="0">
              <a:latin typeface="Arial" panose="020B0604020202020204" pitchFamily="34" charset="0"/>
            </a:endParaRPr>
          </a:p>
          <a:p>
            <a:pPr>
              <a:spcBef>
                <a:spcPct val="0"/>
              </a:spcBef>
              <a:defRPr/>
            </a:pPr>
            <a:r>
              <a:rPr lang="pt-BR" sz="1600" dirty="0">
                <a:latin typeface="Arial" panose="020B0604020202020204" pitchFamily="34" charset="0"/>
              </a:rPr>
              <a:t>2. Gerenciamento do escopo</a:t>
            </a:r>
          </a:p>
          <a:p>
            <a:pPr>
              <a:spcBef>
                <a:spcPct val="0"/>
              </a:spcBef>
              <a:defRPr/>
            </a:pPr>
            <a:r>
              <a:rPr lang="pt-BR" sz="1600" dirty="0">
                <a:latin typeface="Arial" panose="020B0604020202020204" pitchFamily="34" charset="0"/>
              </a:rPr>
              <a:t>2.1.Planejar o gerenciamento do escopo</a:t>
            </a:r>
          </a:p>
          <a:p>
            <a:pPr>
              <a:spcBef>
                <a:spcPct val="0"/>
              </a:spcBef>
              <a:defRPr/>
            </a:pPr>
            <a:r>
              <a:rPr lang="pt-BR" sz="1600" dirty="0">
                <a:latin typeface="Arial" panose="020B0604020202020204" pitchFamily="34" charset="0"/>
              </a:rPr>
              <a:t>2.2.Coletar os requisitos </a:t>
            </a:r>
          </a:p>
          <a:p>
            <a:pPr>
              <a:spcBef>
                <a:spcPct val="0"/>
              </a:spcBef>
              <a:defRPr/>
            </a:pPr>
            <a:r>
              <a:rPr lang="pt-BR" sz="1600" dirty="0">
                <a:latin typeface="Arial" panose="020B0604020202020204" pitchFamily="34" charset="0"/>
              </a:rPr>
              <a:t>2.3.Definir o escopo</a:t>
            </a:r>
          </a:p>
          <a:p>
            <a:pPr>
              <a:spcBef>
                <a:spcPct val="0"/>
              </a:spcBef>
              <a:defRPr/>
            </a:pPr>
            <a:r>
              <a:rPr lang="pt-BR" sz="1600" dirty="0">
                <a:latin typeface="Arial" panose="020B0604020202020204" pitchFamily="34" charset="0"/>
              </a:rPr>
              <a:t>2.4.Criar a EAP (Estrutura Analítica do Projeto)</a:t>
            </a:r>
          </a:p>
          <a:p>
            <a:pPr>
              <a:spcBef>
                <a:spcPct val="0"/>
              </a:spcBef>
              <a:defRPr/>
            </a:pPr>
            <a:endParaRPr lang="pt-BR" sz="1600" dirty="0">
              <a:latin typeface="Arial" panose="020B0604020202020204" pitchFamily="34" charset="0"/>
            </a:endParaRPr>
          </a:p>
          <a:p>
            <a:pPr>
              <a:spcBef>
                <a:spcPct val="0"/>
              </a:spcBef>
              <a:defRPr/>
            </a:pPr>
            <a:r>
              <a:rPr lang="pt-BR" sz="1600" dirty="0">
                <a:latin typeface="Arial" panose="020B0604020202020204" pitchFamily="34" charset="0"/>
              </a:rPr>
              <a:t>3. Gerenciamento do cronograma</a:t>
            </a:r>
          </a:p>
          <a:p>
            <a:pPr>
              <a:spcBef>
                <a:spcPct val="0"/>
              </a:spcBef>
              <a:defRPr/>
            </a:pPr>
            <a:r>
              <a:rPr lang="pt-BR" sz="1600" dirty="0">
                <a:latin typeface="Arial" panose="020B0604020202020204" pitchFamily="34" charset="0"/>
              </a:rPr>
              <a:t>3.1. Definir, sequenciar e estimar as atividades</a:t>
            </a:r>
          </a:p>
          <a:p>
            <a:pPr>
              <a:spcBef>
                <a:spcPct val="0"/>
              </a:spcBef>
              <a:defRPr/>
            </a:pPr>
            <a:r>
              <a:rPr lang="pt-BR" sz="1600" dirty="0">
                <a:latin typeface="Arial" panose="020B0604020202020204" pitchFamily="34" charset="0"/>
              </a:rPr>
              <a:t>3.2. Desenvolver e controlar o cronograma </a:t>
            </a:r>
          </a:p>
          <a:p>
            <a:pPr>
              <a:spcBef>
                <a:spcPct val="0"/>
              </a:spcBef>
              <a:defRPr/>
            </a:pPr>
            <a:endParaRPr lang="pt-BR" sz="1600" dirty="0">
              <a:latin typeface="Arial" panose="020B0604020202020204" pitchFamily="34" charset="0"/>
            </a:endParaRPr>
          </a:p>
          <a:p>
            <a:pPr>
              <a:spcBef>
                <a:spcPct val="0"/>
              </a:spcBef>
              <a:defRPr/>
            </a:pPr>
            <a:r>
              <a:rPr lang="pt-BR" sz="1600" dirty="0">
                <a:latin typeface="Arial" panose="020B0604020202020204" pitchFamily="34" charset="0"/>
              </a:rPr>
              <a:t>4. Gerenciamento do custo</a:t>
            </a:r>
          </a:p>
          <a:p>
            <a:pPr>
              <a:spcBef>
                <a:spcPct val="0"/>
              </a:spcBef>
              <a:defRPr/>
            </a:pPr>
            <a:r>
              <a:rPr lang="pt-BR" sz="1600" dirty="0">
                <a:latin typeface="Arial" panose="020B0604020202020204" pitchFamily="34" charset="0"/>
              </a:rPr>
              <a:t>4.1. Estimar o custo e determinar o orçamento e controlar os custos</a:t>
            </a:r>
          </a:p>
          <a:p>
            <a:pPr>
              <a:spcBef>
                <a:spcPct val="0"/>
              </a:spcBef>
              <a:defRPr/>
            </a:pPr>
            <a:endParaRPr lang="pt-BR" sz="1600" dirty="0">
              <a:latin typeface="Arial" panose="020B0604020202020204" pitchFamily="34" charset="0"/>
            </a:endParaRPr>
          </a:p>
          <a:p>
            <a:pPr>
              <a:spcBef>
                <a:spcPct val="0"/>
              </a:spcBef>
              <a:defRPr/>
            </a:pPr>
            <a:r>
              <a:rPr lang="pt-BR" sz="1600" dirty="0">
                <a:latin typeface="Arial" panose="020B0604020202020204" pitchFamily="34" charset="0"/>
              </a:rPr>
              <a:t>5. Gerenciamento da qualidade</a:t>
            </a:r>
          </a:p>
          <a:p>
            <a:pPr>
              <a:spcBef>
                <a:spcPct val="0"/>
              </a:spcBef>
              <a:defRPr/>
            </a:pPr>
            <a:r>
              <a:rPr lang="pt-BR" sz="1600" dirty="0">
                <a:latin typeface="Arial" panose="020B0604020202020204" pitchFamily="34" charset="0"/>
              </a:rPr>
              <a:t>5.1. Planejar, gerenciar e controlar a qualidade</a:t>
            </a:r>
          </a:p>
          <a:p>
            <a:pPr>
              <a:spcBef>
                <a:spcPct val="0"/>
              </a:spcBef>
              <a:defRPr/>
            </a:pPr>
            <a:endParaRPr lang="pt-BR" sz="1600" dirty="0">
              <a:latin typeface="Arial" panose="020B0604020202020204" pitchFamily="34" charset="0"/>
            </a:endParaRPr>
          </a:p>
          <a:p>
            <a:pPr>
              <a:spcBef>
                <a:spcPct val="0"/>
              </a:spcBef>
              <a:defRPr/>
            </a:pPr>
            <a:r>
              <a:rPr lang="pt-BR" sz="1600" dirty="0">
                <a:latin typeface="Arial" panose="020B0604020202020204" pitchFamily="34" charset="0"/>
              </a:rPr>
              <a:t>6. Gerenciamento dos recursos</a:t>
            </a:r>
          </a:p>
          <a:p>
            <a:pPr>
              <a:spcBef>
                <a:spcPct val="0"/>
              </a:spcBef>
              <a:defRPr/>
            </a:pPr>
            <a:r>
              <a:rPr lang="pt-BR" sz="1600" dirty="0">
                <a:latin typeface="Arial" panose="020B0604020202020204" pitchFamily="34" charset="0"/>
              </a:rPr>
              <a:t>6.1. Planejar, estimar, adquirir, gerenciar e controlar os recursos</a:t>
            </a:r>
          </a:p>
          <a:p>
            <a:pPr>
              <a:spcBef>
                <a:spcPct val="0"/>
              </a:spcBef>
              <a:defRPr/>
            </a:pPr>
            <a:endParaRPr lang="pt-BR" sz="1600" dirty="0">
              <a:latin typeface="Arial" panose="020B0604020202020204" pitchFamily="34" charset="0"/>
            </a:endParaRPr>
          </a:p>
          <a:p>
            <a:pPr>
              <a:spcBef>
                <a:spcPct val="0"/>
              </a:spcBef>
              <a:defRPr/>
            </a:pPr>
            <a:r>
              <a:rPr lang="pt-BR" sz="1600" dirty="0">
                <a:latin typeface="Arial" panose="020B0604020202020204" pitchFamily="34" charset="0"/>
              </a:rPr>
              <a:t>7. Gerenciamento das comunicações</a:t>
            </a:r>
          </a:p>
          <a:p>
            <a:pPr>
              <a:spcBef>
                <a:spcPct val="0"/>
              </a:spcBef>
              <a:defRPr/>
            </a:pPr>
            <a:r>
              <a:rPr lang="pt-BR" sz="1600" dirty="0">
                <a:latin typeface="Arial" panose="020B0604020202020204" pitchFamily="34" charset="0"/>
              </a:rPr>
              <a:t>7.1. Planejar, gerenciar e monitorar as comunicações</a:t>
            </a:r>
          </a:p>
          <a:p>
            <a:pPr>
              <a:spcBef>
                <a:spcPct val="0"/>
              </a:spcBef>
              <a:defRPr/>
            </a:pPr>
            <a:endParaRPr lang="pt-BR" sz="1600" dirty="0">
              <a:latin typeface="Arial" panose="020B0604020202020204" pitchFamily="34" charset="0"/>
            </a:endParaRPr>
          </a:p>
          <a:p>
            <a:pPr>
              <a:spcBef>
                <a:spcPct val="0"/>
              </a:spcBef>
              <a:defRPr/>
            </a:pPr>
            <a:r>
              <a:rPr lang="pt-BR" sz="1600" dirty="0">
                <a:latin typeface="Arial" panose="020B0604020202020204" pitchFamily="34" charset="0"/>
              </a:rPr>
              <a:t>8. Gerenciamento do risco</a:t>
            </a:r>
          </a:p>
          <a:p>
            <a:pPr>
              <a:spcBef>
                <a:spcPct val="0"/>
              </a:spcBef>
              <a:defRPr/>
            </a:pPr>
            <a:r>
              <a:rPr lang="pt-BR" sz="1600" dirty="0">
                <a:latin typeface="Arial" panose="020B0604020202020204" pitchFamily="34" charset="0"/>
              </a:rPr>
              <a:t>8.1. Planejar o gerenciamento do risco</a:t>
            </a:r>
          </a:p>
          <a:p>
            <a:pPr>
              <a:spcBef>
                <a:spcPct val="0"/>
              </a:spcBef>
              <a:defRPr/>
            </a:pPr>
            <a:r>
              <a:rPr lang="pt-BR" sz="1600" dirty="0">
                <a:latin typeface="Arial" panose="020B0604020202020204" pitchFamily="34" charset="0"/>
              </a:rPr>
              <a:t>8.2. Identificar, realizar análise, planejar respostas, implementar respostas e monitorar os </a:t>
            </a:r>
            <a:r>
              <a:rPr lang="pt-BR" sz="1600" dirty="0" smtClean="0">
                <a:latin typeface="Arial" panose="020B0604020202020204" pitchFamily="34" charset="0"/>
              </a:rPr>
              <a:t>riscos</a:t>
            </a:r>
            <a:endParaRPr lang="pt-BR" sz="1600" dirty="0">
              <a:latin typeface="Arial" panose="020B0604020202020204" pitchFamily="34" charset="0"/>
            </a:endParaRPr>
          </a:p>
        </p:txBody>
      </p:sp>
    </p:spTree>
    <p:extLst>
      <p:ext uri="{BB962C8B-B14F-4D97-AF65-F5344CB8AC3E}">
        <p14:creationId xmlns:p14="http://schemas.microsoft.com/office/powerpoint/2010/main" val="18059609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a:p>
        </p:txBody>
      </p:sp>
      <p:grpSp>
        <p:nvGrpSpPr>
          <p:cNvPr id="6" name="Grupo 5"/>
          <p:cNvGrpSpPr/>
          <p:nvPr/>
        </p:nvGrpSpPr>
        <p:grpSpPr>
          <a:xfrm>
            <a:off x="6348841" y="1532887"/>
            <a:ext cx="450850" cy="8244649"/>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Planejar </a:t>
              </a:r>
              <a:r>
                <a:rPr lang="pt-BR" b="1" dirty="0"/>
                <a:t>o gerenciamento do risco</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053891" cy="380115"/>
            <a:chOff x="303101" y="1051243"/>
            <a:chExt cx="3053891" cy="380115"/>
          </a:xfrm>
        </p:grpSpPr>
        <p:sp>
          <p:nvSpPr>
            <p:cNvPr id="19" name="Retângulo de cantos arredondados 18"/>
            <p:cNvSpPr/>
            <p:nvPr/>
          </p:nvSpPr>
          <p:spPr>
            <a:xfrm>
              <a:off x="303101" y="1059557"/>
              <a:ext cx="305389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50" y="1051243"/>
              <a:ext cx="240743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risco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2" name="Imagem 1"/>
          <p:cNvPicPr>
            <a:picLocks noChangeAspect="1"/>
          </p:cNvPicPr>
          <p:nvPr/>
        </p:nvPicPr>
        <p:blipFill>
          <a:blip r:embed="rId7"/>
          <a:stretch>
            <a:fillRect/>
          </a:stretch>
        </p:blipFill>
        <p:spPr>
          <a:xfrm>
            <a:off x="1017136" y="1584526"/>
            <a:ext cx="4642181" cy="8141371"/>
          </a:xfrm>
          <a:prstGeom prst="rect">
            <a:avLst/>
          </a:prstGeom>
        </p:spPr>
      </p:pic>
    </p:spTree>
    <p:extLst>
      <p:ext uri="{BB962C8B-B14F-4D97-AF65-F5344CB8AC3E}">
        <p14:creationId xmlns:p14="http://schemas.microsoft.com/office/powerpoint/2010/main" val="165961708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Identificar os riscos do projeto é uma atividade que envolve o gerente do projeto, equipe, especialista em riscos, clientes, especialistas externos, usuários finais, gerentes funcionais e partes interessadas que estão no projeto. </a:t>
            </a:r>
            <a:endParaRPr lang="pt-BR" sz="1400" dirty="0" smtClean="0"/>
          </a:p>
          <a:p>
            <a:pPr fontAlgn="base"/>
            <a:endParaRPr lang="pt-BR" sz="1400" dirty="0"/>
          </a:p>
          <a:p>
            <a:pPr fontAlgn="base"/>
            <a:r>
              <a:rPr lang="pt-BR" sz="1400" dirty="0" smtClean="0"/>
              <a:t>O </a:t>
            </a:r>
            <a:r>
              <a:rPr lang="pt-BR" sz="1400" dirty="0"/>
              <a:t>registro de cada risco deve gerar um documento claro, sem equívocos para orientar todo o ciclo de vida do projeto. </a:t>
            </a:r>
            <a:endParaRPr lang="pt-BR" sz="1400" dirty="0" smtClean="0"/>
          </a:p>
          <a:p>
            <a:pPr fontAlgn="base"/>
            <a:endParaRPr lang="pt-BR" sz="1400" dirty="0"/>
          </a:p>
          <a:p>
            <a:pPr fontAlgn="base"/>
            <a:r>
              <a:rPr lang="pt-BR" sz="1400" dirty="0" smtClean="0"/>
              <a:t>Os </a:t>
            </a:r>
            <a:r>
              <a:rPr lang="pt-BR" sz="1400" dirty="0"/>
              <a:t>documentos de premissas, requisitos, cronograma, custos, qualidade, recursos, partes interessadas e lições aprendidas são entradas para o gerenciamento dos riscos</a:t>
            </a:r>
            <a:r>
              <a:rPr lang="pt-BR" sz="1400" dirty="0" smtClean="0"/>
              <a:t>.</a:t>
            </a:r>
          </a:p>
          <a:p>
            <a:pPr fontAlgn="base"/>
            <a:endParaRPr lang="pt-BR" sz="1400" dirty="0"/>
          </a:p>
          <a:p>
            <a:pPr fontAlgn="base"/>
            <a:r>
              <a:rPr lang="pt-BR" sz="1400" dirty="0"/>
              <a:t>As ferramentas e técnicas a serem utilizadas é a opinião especializada, coleta de dados, </a:t>
            </a:r>
            <a:r>
              <a:rPr lang="pt-BR" sz="1400" i="1" dirty="0"/>
              <a:t>brainstorming</a:t>
            </a:r>
            <a:r>
              <a:rPr lang="pt-BR" sz="1400" dirty="0"/>
              <a:t>, lista de verificação e alertas, entrevistas, análise SWOT, análise de dados e reuniões objetivando gerar o registro dos riscos contendo a lista de riscos identificadas, possíveis responsáveis pelos riscos e possíveis respostas aos riscos</a:t>
            </a:r>
            <a:r>
              <a:rPr lang="pt-BR" sz="1400" dirty="0" smtClean="0"/>
              <a:t>.</a:t>
            </a:r>
          </a:p>
          <a:p>
            <a:pPr fontAlgn="base"/>
            <a:endParaRPr lang="pt-BR" sz="1400" dirty="0"/>
          </a:p>
          <a:p>
            <a:pPr fontAlgn="base"/>
            <a:r>
              <a:rPr lang="pt-BR" sz="1400" dirty="0"/>
              <a:t>O registro de risco pode incluir um título do risco, categoria do risco, status atual do risco, causas, efeitos, gatilhos, cronologia de identificação, não relevância e prazo final de agir. </a:t>
            </a:r>
            <a:endParaRPr lang="pt-BR" sz="1400" dirty="0" smtClean="0"/>
          </a:p>
          <a:p>
            <a:pPr fontAlgn="base"/>
            <a:endParaRPr lang="pt-BR" sz="1400" dirty="0"/>
          </a:p>
          <a:p>
            <a:pPr fontAlgn="base"/>
            <a:r>
              <a:rPr lang="pt-BR" sz="1400" dirty="0" smtClean="0"/>
              <a:t>Uma </a:t>
            </a:r>
            <a:r>
              <a:rPr lang="pt-BR" sz="1400" dirty="0"/>
              <a:t>vez identificados, é necessário qualificar os riscos, fazer a avaliação de probabilidade e impacto e outros parâmetros de riscos específicos para o projeto</a:t>
            </a:r>
            <a:r>
              <a:rPr lang="pt-BR" sz="1400" dirty="0" smtClean="0"/>
              <a:t>.</a:t>
            </a:r>
            <a:endParaRPr lang="pt-BR" sz="1400" dirty="0"/>
          </a:p>
        </p:txBody>
      </p:sp>
      <p:grpSp>
        <p:nvGrpSpPr>
          <p:cNvPr id="6" name="Grupo 5"/>
          <p:cNvGrpSpPr/>
          <p:nvPr/>
        </p:nvGrpSpPr>
        <p:grpSpPr>
          <a:xfrm>
            <a:off x="6348841" y="1532887"/>
            <a:ext cx="450850" cy="8244649"/>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                       Identificar</a:t>
              </a:r>
              <a:r>
                <a:rPr lang="pt-BR" b="1" dirty="0"/>
                <a:t>, realizar análise, planejar respostas, implementar respostas e monitorar os riscos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053891" cy="380115"/>
            <a:chOff x="303101" y="1051243"/>
            <a:chExt cx="3053891" cy="380115"/>
          </a:xfrm>
        </p:grpSpPr>
        <p:sp>
          <p:nvSpPr>
            <p:cNvPr id="19" name="Retângulo de cantos arredondados 18"/>
            <p:cNvSpPr/>
            <p:nvPr/>
          </p:nvSpPr>
          <p:spPr>
            <a:xfrm>
              <a:off x="303101" y="1059557"/>
              <a:ext cx="305389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50" y="1051243"/>
              <a:ext cx="240743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risco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12202656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PMI descreve os riscos como tendo as seguintes características</a:t>
            </a:r>
            <a:r>
              <a:rPr lang="pt-BR" sz="1400" dirty="0" smtClean="0"/>
              <a:t>:</a:t>
            </a:r>
          </a:p>
          <a:p>
            <a:pPr fontAlgn="base"/>
            <a:endParaRPr lang="pt-BR" sz="1400" b="1" dirty="0" smtClean="0"/>
          </a:p>
          <a:p>
            <a:pPr fontAlgn="base"/>
            <a:r>
              <a:rPr lang="pt-BR" sz="1400" b="1" dirty="0" smtClean="0"/>
              <a:t>Urgência</a:t>
            </a:r>
            <a:endParaRPr lang="pt-BR" sz="1400" b="1" dirty="0"/>
          </a:p>
          <a:p>
            <a:pPr fontAlgn="base"/>
            <a:r>
              <a:rPr lang="pt-BR" sz="1400" dirty="0"/>
              <a:t>O prazo em que uma resposta ao risco deve ser implementada para ser eficaz. Um prazo curto indica alta urgência</a:t>
            </a:r>
            <a:r>
              <a:rPr lang="pt-BR" sz="1400" dirty="0" smtClean="0"/>
              <a:t>;</a:t>
            </a:r>
          </a:p>
          <a:p>
            <a:pPr fontAlgn="base"/>
            <a:endParaRPr lang="pt-BR" sz="1400" dirty="0"/>
          </a:p>
          <a:p>
            <a:pPr fontAlgn="base"/>
            <a:r>
              <a:rPr lang="pt-BR" sz="1400" b="1" dirty="0" smtClean="0"/>
              <a:t>Proximidade</a:t>
            </a:r>
            <a:endParaRPr lang="pt-BR" sz="1400" b="1" dirty="0"/>
          </a:p>
          <a:p>
            <a:pPr fontAlgn="base"/>
            <a:r>
              <a:rPr lang="pt-BR" sz="1400" dirty="0"/>
              <a:t>O prazo antes que o risco possa ter impacto sobre um ou mais objetivos do projeto. Um prazo curto indica alta proximidade</a:t>
            </a:r>
            <a:r>
              <a:rPr lang="pt-BR" sz="1400" dirty="0" smtClean="0"/>
              <a:t>;</a:t>
            </a:r>
          </a:p>
          <a:p>
            <a:pPr fontAlgn="base"/>
            <a:endParaRPr lang="pt-BR" sz="1400" dirty="0"/>
          </a:p>
          <a:p>
            <a:pPr fontAlgn="base"/>
            <a:r>
              <a:rPr lang="pt-BR" sz="1400" b="1" dirty="0"/>
              <a:t>Dormência</a:t>
            </a:r>
          </a:p>
          <a:p>
            <a:pPr fontAlgn="base"/>
            <a:r>
              <a:rPr lang="pt-BR" sz="1400" dirty="0"/>
              <a:t>O período de tempo após o risco ocorrer antes que o seu impacto seja descoberto. Um prazo curto indica baixa dormência</a:t>
            </a:r>
            <a:r>
              <a:rPr lang="pt-BR" sz="1400" dirty="0" smtClean="0"/>
              <a:t>;</a:t>
            </a:r>
          </a:p>
          <a:p>
            <a:pPr fontAlgn="base"/>
            <a:endParaRPr lang="pt-BR" sz="1400" dirty="0"/>
          </a:p>
          <a:p>
            <a:pPr fontAlgn="base"/>
            <a:r>
              <a:rPr lang="pt-BR" sz="1400" b="1" dirty="0"/>
              <a:t>Gerenciabilidade</a:t>
            </a:r>
          </a:p>
          <a:p>
            <a:pPr fontAlgn="base"/>
            <a:r>
              <a:rPr lang="pt-BR" sz="1400" dirty="0"/>
              <a:t>A facilidade com a qual o responsável pelo risco (ou organização) pode gerenciar a ocorrência ou o impacto. Se o gerenciamento é fácil, a facilidade de gerenciamento é alta;</a:t>
            </a:r>
          </a:p>
          <a:p>
            <a:pPr fontAlgn="base"/>
            <a:endParaRPr lang="pt-BR" sz="1400" dirty="0" smtClean="0"/>
          </a:p>
          <a:p>
            <a:pPr fontAlgn="base"/>
            <a:r>
              <a:rPr lang="pt-BR" sz="1400" b="1" dirty="0"/>
              <a:t>Capacidade de controle</a:t>
            </a:r>
          </a:p>
          <a:p>
            <a:pPr fontAlgn="base"/>
            <a:r>
              <a:rPr lang="pt-BR" sz="1400" dirty="0"/>
              <a:t>O grau em que o responsável pelo risco (ou organização) pode controlar o resultado do risco. Nos casos em que o resultado pode ser facilmente controlado, a capacidade de controle é alta</a:t>
            </a:r>
            <a:r>
              <a:rPr lang="pt-BR" sz="1400" dirty="0" smtClean="0"/>
              <a:t>;</a:t>
            </a:r>
          </a:p>
          <a:p>
            <a:pPr fontAlgn="base"/>
            <a:endParaRPr lang="pt-BR" sz="1400" dirty="0"/>
          </a:p>
          <a:p>
            <a:pPr fontAlgn="base"/>
            <a:r>
              <a:rPr lang="pt-BR" sz="1400" b="1" dirty="0"/>
              <a:t>Capacidade de detecção</a:t>
            </a:r>
          </a:p>
          <a:p>
            <a:pPr fontAlgn="base"/>
            <a:r>
              <a:rPr lang="pt-BR" sz="1400" dirty="0"/>
              <a:t>A facilidade com a qual os resultados da ocorrência do risco, ou estando para ocorrer, podem ser detectados e reconhecidos. Quando a ocorrência do risco puder ser facilmente detectada, a capacidade de detecção é alta;</a:t>
            </a:r>
          </a:p>
          <a:p>
            <a:pPr fontAlgn="base"/>
            <a:endParaRPr lang="pt-BR" sz="1400" dirty="0" smtClean="0"/>
          </a:p>
          <a:p>
            <a:pPr fontAlgn="base"/>
            <a:r>
              <a:rPr lang="pt-BR" sz="1400" b="1" dirty="0"/>
              <a:t>Conectividade</a:t>
            </a:r>
          </a:p>
          <a:p>
            <a:pPr fontAlgn="base"/>
            <a:r>
              <a:rPr lang="pt-BR" sz="1400" dirty="0"/>
              <a:t>Até que ponto o risco está relacionado a outros riscos individuais do projeto. Quando um risco tem conexão com muitos outros riscos, a conectividade é alta</a:t>
            </a:r>
            <a:r>
              <a:rPr lang="pt-BR" sz="1400" dirty="0" smtClean="0"/>
              <a:t>;</a:t>
            </a:r>
          </a:p>
          <a:p>
            <a:pPr fontAlgn="base"/>
            <a:endParaRPr lang="pt-BR" sz="1400" dirty="0"/>
          </a:p>
          <a:p>
            <a:pPr fontAlgn="base"/>
            <a:r>
              <a:rPr lang="pt-BR" sz="1400" b="1" dirty="0"/>
              <a:t>Impacto estratégico</a:t>
            </a:r>
          </a:p>
          <a:p>
            <a:pPr fontAlgn="base"/>
            <a:r>
              <a:rPr lang="pt-BR" sz="1400" dirty="0"/>
              <a:t>O potencial do risco de ter um efeito positivo ou negativo sobre as metas estratégicas da organização. Se o risco tiver um efeito importante sobre as metas estratégicas, o impacto estratégico é alto.</a:t>
            </a:r>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7"/>
            <a:ext cx="450850" cy="8244649"/>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                       Identificar</a:t>
              </a:r>
              <a:r>
                <a:rPr lang="pt-BR" b="1" dirty="0"/>
                <a:t>, realizar análise, planejar respostas, implementar respostas e monitorar os riscos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053891" cy="380115"/>
            <a:chOff x="303101" y="1051243"/>
            <a:chExt cx="3053891" cy="380115"/>
          </a:xfrm>
        </p:grpSpPr>
        <p:sp>
          <p:nvSpPr>
            <p:cNvPr id="19" name="Retângulo de cantos arredondados 18"/>
            <p:cNvSpPr/>
            <p:nvPr/>
          </p:nvSpPr>
          <p:spPr>
            <a:xfrm>
              <a:off x="303101" y="1059557"/>
              <a:ext cx="305389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50" y="1051243"/>
              <a:ext cx="240743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risco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29915776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Estratégia para riscos negativos, segundo Cierco (2012), são</a:t>
            </a:r>
            <a:r>
              <a:rPr lang="pt-BR" sz="1400" dirty="0" smtClean="0"/>
              <a:t>:</a:t>
            </a:r>
          </a:p>
          <a:p>
            <a:pPr fontAlgn="base"/>
            <a:endParaRPr lang="pt-BR" sz="1400" dirty="0"/>
          </a:p>
          <a:p>
            <a:pPr fontAlgn="base"/>
            <a:r>
              <a:rPr lang="pt-BR" sz="1400" b="1" dirty="0"/>
              <a:t>Aceitação passiva</a:t>
            </a:r>
          </a:p>
          <a:p>
            <a:pPr fontAlgn="base"/>
            <a:r>
              <a:rPr lang="pt-BR" sz="1400" dirty="0"/>
              <a:t>A equipe não faz nada em relação ao risco</a:t>
            </a:r>
            <a:r>
              <a:rPr lang="pt-BR" sz="1400" dirty="0" smtClean="0"/>
              <a:t>;</a:t>
            </a:r>
          </a:p>
          <a:p>
            <a:pPr fontAlgn="base"/>
            <a:endParaRPr lang="pt-BR" sz="1400" dirty="0"/>
          </a:p>
          <a:p>
            <a:pPr fontAlgn="base"/>
            <a:r>
              <a:rPr lang="pt-BR" sz="1400" b="1" dirty="0"/>
              <a:t>Aceitação ativa</a:t>
            </a:r>
          </a:p>
          <a:p>
            <a:pPr fontAlgn="base"/>
            <a:r>
              <a:rPr lang="pt-BR" sz="1400" dirty="0"/>
              <a:t>Tão logo o risco seja identificado, a equipe planeja o que fará;</a:t>
            </a:r>
          </a:p>
          <a:p>
            <a:pPr fontAlgn="base"/>
            <a:endParaRPr lang="pt-BR" sz="1400" dirty="0" smtClean="0"/>
          </a:p>
          <a:p>
            <a:pPr fontAlgn="base"/>
            <a:r>
              <a:rPr lang="pt-BR" sz="1400" b="1" dirty="0"/>
              <a:t>Mitigação da probabilidade</a:t>
            </a:r>
          </a:p>
          <a:p>
            <a:pPr fontAlgn="base"/>
            <a:r>
              <a:rPr lang="pt-BR" sz="1400" dirty="0"/>
              <a:t>Preventiva. Uma ação é realizada de modo a diminuir a probabilidade do risco se tornar um evento;</a:t>
            </a:r>
          </a:p>
          <a:p>
            <a:pPr fontAlgn="base"/>
            <a:endParaRPr lang="pt-BR" sz="1400" dirty="0" smtClean="0"/>
          </a:p>
          <a:p>
            <a:pPr fontAlgn="base"/>
            <a:r>
              <a:rPr lang="pt-BR" sz="1400" b="1" dirty="0"/>
              <a:t>Mitigação de impacto</a:t>
            </a:r>
          </a:p>
          <a:p>
            <a:pPr fontAlgn="base"/>
            <a:r>
              <a:rPr lang="pt-BR" sz="1400" dirty="0"/>
              <a:t>Preventiva. Foca em diminuir o impacto do evento;</a:t>
            </a:r>
          </a:p>
          <a:p>
            <a:pPr fontAlgn="base"/>
            <a:endParaRPr lang="pt-BR" sz="1400" dirty="0" smtClean="0"/>
          </a:p>
          <a:p>
            <a:pPr fontAlgn="base"/>
            <a:r>
              <a:rPr lang="pt-BR" sz="1400" b="1" dirty="0"/>
              <a:t>Transferência</a:t>
            </a:r>
          </a:p>
          <a:p>
            <a:pPr fontAlgn="base"/>
            <a:r>
              <a:rPr lang="pt-BR" sz="1400" dirty="0"/>
              <a:t>A ação preventiva é repassar a responsabilidade pelo impacto para terceiros.</a:t>
            </a:r>
          </a:p>
          <a:p>
            <a:pPr fontAlgn="base"/>
            <a:endParaRPr lang="pt-BR" sz="1400" dirty="0"/>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7"/>
            <a:ext cx="450850" cy="8244649"/>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                       Identificar</a:t>
              </a:r>
              <a:r>
                <a:rPr lang="pt-BR" b="1" dirty="0"/>
                <a:t>, realizar análise, planejar respostas, implementar respostas e monitorar os riscos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053891" cy="380115"/>
            <a:chOff x="303101" y="1051243"/>
            <a:chExt cx="3053891" cy="380115"/>
          </a:xfrm>
        </p:grpSpPr>
        <p:sp>
          <p:nvSpPr>
            <p:cNvPr id="19" name="Retângulo de cantos arredondados 18"/>
            <p:cNvSpPr/>
            <p:nvPr/>
          </p:nvSpPr>
          <p:spPr>
            <a:xfrm>
              <a:off x="303101" y="1059557"/>
              <a:ext cx="305389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50" y="1051243"/>
              <a:ext cx="240743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risco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05983559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Estratégia para riscos positivos, segundo Cierco (2012), são</a:t>
            </a:r>
            <a:r>
              <a:rPr lang="pt-BR" sz="1400" dirty="0" smtClean="0"/>
              <a:t>:</a:t>
            </a:r>
          </a:p>
          <a:p>
            <a:pPr fontAlgn="base"/>
            <a:endParaRPr lang="pt-BR" sz="1400" dirty="0"/>
          </a:p>
          <a:p>
            <a:pPr fontAlgn="base"/>
            <a:r>
              <a:rPr lang="pt-BR" sz="1400" b="1" dirty="0"/>
              <a:t>Aceitação</a:t>
            </a:r>
          </a:p>
          <a:p>
            <a:pPr fontAlgn="base"/>
            <a:r>
              <a:rPr lang="pt-BR" sz="1400" dirty="0"/>
              <a:t>Similar a aceitação passiva;</a:t>
            </a:r>
          </a:p>
          <a:p>
            <a:pPr fontAlgn="base"/>
            <a:endParaRPr lang="pt-BR" sz="1400" dirty="0" smtClean="0"/>
          </a:p>
          <a:p>
            <a:pPr fontAlgn="base"/>
            <a:r>
              <a:rPr lang="pt-BR" sz="1400" b="1" dirty="0"/>
              <a:t>Melhorar</a:t>
            </a:r>
          </a:p>
          <a:p>
            <a:pPr fontAlgn="base"/>
            <a:r>
              <a:rPr lang="pt-BR" sz="1400" dirty="0"/>
              <a:t>A equipe tenta aumentar a probabilidade ou o impacto;</a:t>
            </a:r>
          </a:p>
          <a:p>
            <a:pPr fontAlgn="base"/>
            <a:endParaRPr lang="pt-BR" sz="1400" dirty="0" smtClean="0"/>
          </a:p>
          <a:p>
            <a:pPr fontAlgn="base"/>
            <a:r>
              <a:rPr lang="pt-BR" sz="1400" b="1" dirty="0"/>
              <a:t>Compartilhar</a:t>
            </a:r>
          </a:p>
          <a:p>
            <a:pPr fontAlgn="base"/>
            <a:r>
              <a:rPr lang="pt-BR" sz="1400" dirty="0"/>
              <a:t>Alocar a responsabilidade a um terceiro;</a:t>
            </a:r>
          </a:p>
          <a:p>
            <a:pPr fontAlgn="base"/>
            <a:endParaRPr lang="pt-BR" sz="1400" dirty="0" smtClean="0"/>
          </a:p>
          <a:p>
            <a:pPr fontAlgn="base"/>
            <a:r>
              <a:rPr lang="pt-BR" sz="1400" b="1" dirty="0"/>
              <a:t>Explorar e provocar</a:t>
            </a:r>
          </a:p>
          <a:p>
            <a:pPr fontAlgn="base"/>
            <a:r>
              <a:rPr lang="pt-BR" sz="1400" dirty="0"/>
              <a:t>Eliminar incertezas para que o evento realmente ocorra;</a:t>
            </a:r>
          </a:p>
          <a:p>
            <a:pPr fontAlgn="base"/>
            <a:endParaRPr lang="pt-BR" sz="1400" dirty="0" smtClean="0"/>
          </a:p>
          <a:p>
            <a:pPr fontAlgn="base"/>
            <a:r>
              <a:rPr lang="pt-BR" sz="1400" b="1" dirty="0"/>
              <a:t>Proximidade</a:t>
            </a:r>
          </a:p>
          <a:p>
            <a:pPr fontAlgn="base"/>
            <a:r>
              <a:rPr lang="pt-BR" sz="1400" dirty="0"/>
              <a:t>O grau em que um risco é percebido como importante por uma ou mais partes interessadas. Se o risco for percebido como muito significativo, a proximidade é alta.</a:t>
            </a:r>
          </a:p>
          <a:p>
            <a:pPr fontAlgn="base"/>
            <a:endParaRPr lang="pt-BR" sz="1400" dirty="0"/>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7"/>
            <a:ext cx="450850" cy="8244649"/>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                       Identificar</a:t>
              </a:r>
              <a:r>
                <a:rPr lang="pt-BR" b="1" dirty="0"/>
                <a:t>, realizar análise, planejar respostas, implementar respostas e monitorar os riscos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053891" cy="380115"/>
            <a:chOff x="303101" y="1051243"/>
            <a:chExt cx="3053891" cy="380115"/>
          </a:xfrm>
        </p:grpSpPr>
        <p:sp>
          <p:nvSpPr>
            <p:cNvPr id="19" name="Retângulo de cantos arredondados 18"/>
            <p:cNvSpPr/>
            <p:nvPr/>
          </p:nvSpPr>
          <p:spPr>
            <a:xfrm>
              <a:off x="303101" y="1059557"/>
              <a:ext cx="305389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50" y="1051243"/>
              <a:ext cx="240743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risco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6803684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análise quantitativa usa como ferramentas e técnicas as opiniões especializadas, a coleta de dados, habilidades interpessoais e de equipe, modelos de representação de incerteza, análise de dados com simulações, análise de sensibilidade, análise da árvore de decisão, diagrama de influências e outros</a:t>
            </a:r>
            <a:r>
              <a:rPr lang="pt-BR" sz="1400" dirty="0" smtClean="0"/>
              <a:t>.</a:t>
            </a:r>
          </a:p>
          <a:p>
            <a:pPr fontAlgn="base"/>
            <a:endParaRPr lang="pt-BR" sz="1400" dirty="0"/>
          </a:p>
          <a:p>
            <a:pPr fontAlgn="base"/>
            <a:r>
              <a:rPr lang="pt-BR" sz="1400" dirty="0"/>
              <a:t>É importante registrar, no documento de gerenciamento de risco, a avaliação de exposição geral ao risco, probabilidade e criticidade, lista priorizadas, tendências de resultados e respostas recomendadas</a:t>
            </a:r>
            <a:r>
              <a:rPr lang="pt-BR" sz="1400" dirty="0" smtClean="0"/>
              <a:t>.</a:t>
            </a:r>
          </a:p>
          <a:p>
            <a:pPr fontAlgn="base"/>
            <a:endParaRPr lang="pt-BR" sz="1400" dirty="0"/>
          </a:p>
          <a:p>
            <a:pPr fontAlgn="base"/>
            <a:r>
              <a:rPr lang="pt-BR" sz="1400" dirty="0"/>
              <a:t>O PMI destaca que o monitoramento de riscos usa as informações de desempenho para determinar as respostas a riscos implementadas são efetivas; se o nível geral de risco do projeto sofreu alterações; </a:t>
            </a:r>
            <a:endParaRPr lang="pt-BR" sz="1400" dirty="0" smtClean="0"/>
          </a:p>
          <a:p>
            <a:pPr fontAlgn="base"/>
            <a:r>
              <a:rPr lang="pt-BR" sz="1400" dirty="0" smtClean="0"/>
              <a:t>se </a:t>
            </a:r>
            <a:r>
              <a:rPr lang="pt-BR" sz="1400" dirty="0"/>
              <a:t>o status dos riscos individuais identificados do projeto sofreu alterações; se surgiram novos riscos individuais do projeto; </a:t>
            </a:r>
            <a:endParaRPr lang="pt-BR" sz="1400" dirty="0" smtClean="0"/>
          </a:p>
          <a:p>
            <a:pPr fontAlgn="base"/>
            <a:endParaRPr lang="pt-BR" sz="1400" dirty="0"/>
          </a:p>
          <a:p>
            <a:pPr fontAlgn="base"/>
            <a:r>
              <a:rPr lang="pt-BR" sz="1400" dirty="0" smtClean="0"/>
              <a:t>se </a:t>
            </a:r>
            <a:r>
              <a:rPr lang="pt-BR" sz="1400" dirty="0"/>
              <a:t>a abordagem do gerenciamento dos riscos ainda é a apropriada; </a:t>
            </a:r>
            <a:endParaRPr lang="pt-BR" sz="1400" dirty="0" smtClean="0"/>
          </a:p>
          <a:p>
            <a:pPr fontAlgn="base"/>
            <a:r>
              <a:rPr lang="pt-BR" sz="1400" dirty="0" smtClean="0"/>
              <a:t>se </a:t>
            </a:r>
            <a:r>
              <a:rPr lang="pt-BR" sz="1400" dirty="0"/>
              <a:t>as premissas do projeto ainda são válidas; </a:t>
            </a:r>
            <a:endParaRPr lang="pt-BR" sz="1400" dirty="0" smtClean="0"/>
          </a:p>
          <a:p>
            <a:pPr fontAlgn="base"/>
            <a:r>
              <a:rPr lang="pt-BR" sz="1400" dirty="0" smtClean="0"/>
              <a:t>se </a:t>
            </a:r>
            <a:r>
              <a:rPr lang="pt-BR" sz="1400" dirty="0"/>
              <a:t>as políticas e os procedimentos de gerenciamento dos riscos estão sendo seguidos; </a:t>
            </a:r>
            <a:endParaRPr lang="pt-BR" sz="1400" dirty="0" smtClean="0"/>
          </a:p>
          <a:p>
            <a:pPr fontAlgn="base"/>
            <a:endParaRPr lang="pt-BR" sz="1400" dirty="0"/>
          </a:p>
          <a:p>
            <a:pPr fontAlgn="base"/>
            <a:r>
              <a:rPr lang="pt-BR" sz="1400" dirty="0" smtClean="0"/>
              <a:t>se </a:t>
            </a:r>
            <a:r>
              <a:rPr lang="pt-BR" sz="1400" dirty="0"/>
              <a:t>as reservas de contingência para custos ou cronograma devem ser modificadas; se a estratégia do projeto ainda é válida</a:t>
            </a:r>
            <a:r>
              <a:rPr lang="pt-BR" sz="1400" dirty="0" smtClean="0"/>
              <a:t>.</a:t>
            </a:r>
          </a:p>
          <a:p>
            <a:pPr fontAlgn="base"/>
            <a:endParaRPr lang="pt-BR" sz="1400" dirty="0"/>
          </a:p>
          <a:p>
            <a:pPr fontAlgn="base"/>
            <a:r>
              <a:rPr lang="pt-BR" sz="1400" dirty="0"/>
              <a:t>Em todo o ciclo de vida do projeto, os documentos de gerenciamento do risco, registro do risco, relatórios de riscos e a estrutura analítica dos riscos devem ser atualizados.</a:t>
            </a:r>
          </a:p>
          <a:p>
            <a:pPr fontAlgn="base"/>
            <a:endParaRPr lang="pt-BR" sz="1400" dirty="0"/>
          </a:p>
          <a:p>
            <a:pPr fontAlgn="base"/>
            <a:endParaRPr lang="pt-BR" sz="1400" dirty="0"/>
          </a:p>
          <a:p>
            <a:pPr fontAlgn="base"/>
            <a:endParaRPr lang="pt-BR" sz="1400" dirty="0"/>
          </a:p>
          <a:p>
            <a:pPr fontAlgn="base"/>
            <a:endParaRPr lang="pt-BR" sz="1400" dirty="0"/>
          </a:p>
        </p:txBody>
      </p:sp>
      <p:grpSp>
        <p:nvGrpSpPr>
          <p:cNvPr id="6" name="Grupo 5"/>
          <p:cNvGrpSpPr/>
          <p:nvPr/>
        </p:nvGrpSpPr>
        <p:grpSpPr>
          <a:xfrm>
            <a:off x="6348841" y="1532887"/>
            <a:ext cx="450850" cy="8244649"/>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                       Identificar</a:t>
              </a:r>
              <a:r>
                <a:rPr lang="pt-BR" b="1" dirty="0"/>
                <a:t>, realizar análise, planejar respostas, implementar respostas e monitorar os riscos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3053891" cy="380115"/>
            <a:chOff x="303101" y="1051243"/>
            <a:chExt cx="3053891" cy="380115"/>
          </a:xfrm>
        </p:grpSpPr>
        <p:sp>
          <p:nvSpPr>
            <p:cNvPr id="19" name="Retângulo de cantos arredondados 18"/>
            <p:cNvSpPr/>
            <p:nvPr/>
          </p:nvSpPr>
          <p:spPr>
            <a:xfrm>
              <a:off x="303101" y="1059557"/>
              <a:ext cx="3053891"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50" y="1051243"/>
              <a:ext cx="2407437"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do risco</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24529235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processo de gerenciamento das aquisições é necessário para comprar e adquirir produtos, serviços ou resultados externos a equipe de projeto. São os processos para desenvolver e administrar acordos, contratos, pedido de compras e demais requisições</a:t>
            </a:r>
            <a:r>
              <a:rPr lang="pt-BR" sz="1400" dirty="0" smtClean="0"/>
              <a:t>.</a:t>
            </a:r>
          </a:p>
          <a:p>
            <a:pPr fontAlgn="base"/>
            <a:endParaRPr lang="pt-BR" sz="1400" dirty="0"/>
          </a:p>
          <a:p>
            <a:pPr fontAlgn="base"/>
            <a:r>
              <a:rPr lang="pt-BR" sz="1400" dirty="0"/>
              <a:t>Os processos de gerenciamento das aquisições do projeto incluem: planejar o gerenciamento das aquisições, o processo de documentação das decisões de compras do projeto, especificando a abordagem e identificando vendedores em potencial; conduzir as aquisições, o processo de obtenção de respostas de vendedores, seleção de um vendedor e adjudicação de um contrato; controlar as aquisições, o processo de gerenciar relacionamentos de aquisições, monitorar o desempenho do contrato, fazer alterações e correções conforme apropriado e encerrar contratos</a:t>
            </a:r>
            <a:r>
              <a:rPr lang="pt-BR" sz="1400" dirty="0" smtClean="0"/>
              <a:t>.</a:t>
            </a:r>
          </a:p>
          <a:p>
            <a:pPr fontAlgn="base"/>
            <a:endParaRPr lang="pt-BR" sz="1400" dirty="0"/>
          </a:p>
          <a:p>
            <a:pPr fontAlgn="base"/>
            <a:r>
              <a:rPr lang="pt-BR" sz="1400" dirty="0"/>
              <a:t>Os processos de aquisições podem ser complexos e podem interagir entre si e com outros processos. O PMBOK apresenta os processos de aquisições do ponto de vista em que suas ocorrências estão fora do projeto</a:t>
            </a:r>
            <a:r>
              <a:rPr lang="pt-BR" sz="1400" dirty="0" smtClean="0"/>
              <a:t>.</a:t>
            </a:r>
          </a:p>
          <a:p>
            <a:pPr fontAlgn="base"/>
            <a:endParaRPr lang="pt-BR" sz="1400" dirty="0"/>
          </a:p>
          <a:p>
            <a:pPr fontAlgn="base"/>
            <a:r>
              <a:rPr lang="pt-BR" sz="1400" dirty="0"/>
              <a:t>Normalmente, o gerente de projetos não está autorizado a comprar, negociar, assinar contratos ou acordos, mas o projeto deve ser mapeado pelas pessoas que têm essa autoridade.</a:t>
            </a:r>
          </a:p>
          <a:p>
            <a:pPr fontAlgn="base"/>
            <a:r>
              <a:rPr lang="pt-BR" sz="1400" dirty="0"/>
              <a:t>Os processos de gerenciamento de aquisições descrevem o relacionamento do comprador e do vendedor e envolvem uma relação legal sujeita a mediação judiciais.</a:t>
            </a:r>
          </a:p>
          <a:p>
            <a:pPr fontAlgn="base"/>
            <a:r>
              <a:rPr lang="pt-BR" sz="1400" dirty="0"/>
              <a:t>As aquisições podem interferir na execução dos projetos e requerem atenção em regras contratuais, como multas com prazos de entrega, inconformidades de produto, entre outros.</a:t>
            </a:r>
          </a:p>
          <a:p>
            <a:pPr fontAlgn="base"/>
            <a:r>
              <a:rPr lang="pt-BR" sz="1400" dirty="0"/>
              <a:t>Executar um projeto internamente ou com fornecedores externos requer uma análise de viabilidade, vantagens e desvantagens de cada opção. Muitos fatores influenciam de forma direta ou indireta, como custos, qualidade, controle, etc.</a:t>
            </a:r>
          </a:p>
          <a:p>
            <a:pPr fontAlgn="base"/>
            <a:endParaRPr lang="pt-BR" sz="1400" dirty="0"/>
          </a:p>
        </p:txBody>
      </p:sp>
      <p:grpSp>
        <p:nvGrpSpPr>
          <p:cNvPr id="6" name="Grupo 5"/>
          <p:cNvGrpSpPr/>
          <p:nvPr/>
        </p:nvGrpSpPr>
        <p:grpSpPr>
          <a:xfrm>
            <a:off x="6348841" y="1532887"/>
            <a:ext cx="450850" cy="8244649"/>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Gerenciamento </a:t>
              </a:r>
              <a:r>
                <a:rPr lang="pt-BR" b="1" dirty="0"/>
                <a:t>das aquisições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3485939" cy="380115"/>
            <a:chOff x="303101" y="1051243"/>
            <a:chExt cx="3485939" cy="380115"/>
          </a:xfrm>
        </p:grpSpPr>
        <p:sp>
          <p:nvSpPr>
            <p:cNvPr id="19" name="Retângulo de cantos arredondados 18"/>
            <p:cNvSpPr/>
            <p:nvPr/>
          </p:nvSpPr>
          <p:spPr>
            <a:xfrm>
              <a:off x="303101" y="1059557"/>
              <a:ext cx="348593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50" y="1051243"/>
              <a:ext cx="282168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das aquisições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379383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smtClean="0"/>
              <a:t>A </a:t>
            </a:r>
            <a:r>
              <a:rPr lang="pt-BR" sz="1400" dirty="0"/>
              <a:t>Tabela 5 mostras razões para executar os projetos internamente ou contratar empresa especializada.</a:t>
            </a:r>
          </a:p>
          <a:p>
            <a:pPr fontAlgn="base"/>
            <a:endParaRPr lang="pt-BR" sz="1400" dirty="0"/>
          </a:p>
        </p:txBody>
      </p:sp>
      <p:grpSp>
        <p:nvGrpSpPr>
          <p:cNvPr id="6" name="Grupo 5"/>
          <p:cNvGrpSpPr/>
          <p:nvPr/>
        </p:nvGrpSpPr>
        <p:grpSpPr>
          <a:xfrm>
            <a:off x="6348841" y="1532887"/>
            <a:ext cx="450850" cy="8244649"/>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Gerenciamento </a:t>
              </a:r>
              <a:r>
                <a:rPr lang="pt-BR" b="1" dirty="0"/>
                <a:t>das aquisições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3485939" cy="380115"/>
            <a:chOff x="303101" y="1051243"/>
            <a:chExt cx="3485939" cy="380115"/>
          </a:xfrm>
        </p:grpSpPr>
        <p:sp>
          <p:nvSpPr>
            <p:cNvPr id="19" name="Retângulo de cantos arredondados 18"/>
            <p:cNvSpPr/>
            <p:nvPr/>
          </p:nvSpPr>
          <p:spPr>
            <a:xfrm>
              <a:off x="303101" y="1059557"/>
              <a:ext cx="348593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50" y="1051243"/>
              <a:ext cx="282168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das aquisições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7"/>
          <a:stretch>
            <a:fillRect/>
          </a:stretch>
        </p:blipFill>
        <p:spPr>
          <a:xfrm>
            <a:off x="363573" y="2288704"/>
            <a:ext cx="5931315" cy="2601292"/>
          </a:xfrm>
          <a:prstGeom prst="rect">
            <a:avLst/>
          </a:prstGeom>
        </p:spPr>
      </p:pic>
    </p:spTree>
    <p:extLst>
      <p:ext uri="{BB962C8B-B14F-4D97-AF65-F5344CB8AC3E}">
        <p14:creationId xmlns:p14="http://schemas.microsoft.com/office/powerpoint/2010/main" val="211770465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Nas </a:t>
            </a:r>
            <a:r>
              <a:rPr lang="pt-BR" sz="1400" b="1" dirty="0"/>
              <a:t>aquisições</a:t>
            </a:r>
            <a:r>
              <a:rPr lang="pt-BR" sz="1400" dirty="0"/>
              <a:t>, os acordos devem estar claros, definindo as entregas e os resultados esperados, incluindo qualquer transferência de conhecimento do vendedor para o comprador. </a:t>
            </a:r>
            <a:endParaRPr lang="pt-BR" sz="1400" dirty="0" smtClean="0"/>
          </a:p>
          <a:p>
            <a:pPr fontAlgn="base"/>
            <a:endParaRPr lang="pt-BR" sz="1400" dirty="0"/>
          </a:p>
          <a:p>
            <a:pPr fontAlgn="base"/>
            <a:r>
              <a:rPr lang="pt-BR" sz="1400" dirty="0" smtClean="0"/>
              <a:t>A </a:t>
            </a:r>
            <a:r>
              <a:rPr lang="pt-BR" sz="1400" dirty="0"/>
              <a:t>equipe de projetos é responsável por assegurar que todas as aquisições atendam aos requisitos do projeto e as especificações necessárias do produto a ser adquirido. Devem envolver os setores responsáveis pelas compras e departamento jurídico quando envolverem contrato e atender às regras de aquisição da organização,</a:t>
            </a:r>
          </a:p>
          <a:p>
            <a:pPr fontAlgn="base"/>
            <a:r>
              <a:rPr lang="pt-BR" sz="1400" dirty="0"/>
              <a:t>Os processos de aquisição podem acontecer durante todo o ciclo de vida do projeto e envolver muito contratos que ocorrem simultaneamente, mas o controle deve ser constante para não impactar nos custos, cronograma e demais áreas do gerenciamento do projeto</a:t>
            </a:r>
            <a:r>
              <a:rPr lang="pt-BR" sz="1400" dirty="0" smtClean="0"/>
              <a:t>.</a:t>
            </a:r>
          </a:p>
          <a:p>
            <a:pPr fontAlgn="base"/>
            <a:endParaRPr lang="pt-BR" sz="1400" dirty="0"/>
          </a:p>
          <a:p>
            <a:pPr fontAlgn="base"/>
            <a:r>
              <a:rPr lang="pt-BR" sz="1400" dirty="0"/>
              <a:t>A definição de papéis e responsabilidades deve constar no plano de gerenciamento das aquisições e pode incluir: preparar a especificação do trabalho das aquisições (ET) ou os termos de referência (TR); preparar uma estimativa de custos de alto nível para determinar o orçamento; divulgar a oportunidade; identificar uma lista resumida de vendedores qualificados; preparar e emitir documentos de licitação; preparar e enviar propostas por parte do vendedor; fazer uma avaliação técnica das propostas, incluindo qualidade; fazer uma avaliação de custos das propostas; preparar a avaliação final combinada de qualidade e custos para selecionar a proposta vencedora e finalizar as negociações e assinar o contrato entre o comprador e o vendedor</a:t>
            </a:r>
            <a:r>
              <a:rPr lang="pt-BR" sz="1400" dirty="0" smtClean="0"/>
              <a:t>.</a:t>
            </a:r>
          </a:p>
          <a:p>
            <a:pPr fontAlgn="base"/>
            <a:endParaRPr lang="pt-BR" sz="1400" dirty="0"/>
          </a:p>
          <a:p>
            <a:pPr fontAlgn="base"/>
            <a:r>
              <a:rPr lang="pt-BR" sz="1400" dirty="0"/>
              <a:t>Os documentos das fases anteriores são utilizados para a entrada do processo de aquisição e as ferramentas e técnicas devem considerar o uso de tecnologia, opinião especializada, coleta de dados, análise de dados, análise para seleção de fornecedores e reuniões</a:t>
            </a:r>
            <a:r>
              <a:rPr lang="pt-BR" sz="1400" dirty="0" smtClean="0"/>
              <a:t>.</a:t>
            </a:r>
          </a:p>
          <a:p>
            <a:pPr fontAlgn="base"/>
            <a:endParaRPr lang="pt-BR" sz="1400" dirty="0"/>
          </a:p>
          <a:p>
            <a:pPr fontAlgn="base"/>
            <a:r>
              <a:rPr lang="pt-BR" sz="1400" dirty="0"/>
              <a:t>O PMI sugere que o plano de gerenciamento das aquisições descreva as atividades que devem ser realizadas durante o processo de aquisições. Deve documentar se uma licitação internacional, nacional ou local deve ser realizada. Se o projeto é financiado externamente, as fontes e a disponibilidade de financiamento devem ser alinhadas com o plano de gerenciamento das aquisições e o cronograma do projeto.</a:t>
            </a:r>
          </a:p>
        </p:txBody>
      </p:sp>
      <p:grpSp>
        <p:nvGrpSpPr>
          <p:cNvPr id="6" name="Grupo 5"/>
          <p:cNvGrpSpPr/>
          <p:nvPr/>
        </p:nvGrpSpPr>
        <p:grpSpPr>
          <a:xfrm>
            <a:off x="6348841" y="1532887"/>
            <a:ext cx="450850" cy="8244649"/>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Conduzir </a:t>
              </a:r>
              <a:r>
                <a:rPr lang="pt-BR" b="1" dirty="0"/>
                <a:t>e controlar as aquisições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3485939" cy="380115"/>
            <a:chOff x="303101" y="1051243"/>
            <a:chExt cx="3485939" cy="380115"/>
          </a:xfrm>
        </p:grpSpPr>
        <p:sp>
          <p:nvSpPr>
            <p:cNvPr id="19" name="Retângulo de cantos arredondados 18"/>
            <p:cNvSpPr/>
            <p:nvPr/>
          </p:nvSpPr>
          <p:spPr>
            <a:xfrm>
              <a:off x="303101" y="1059557"/>
              <a:ext cx="348593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50" y="1051243"/>
              <a:ext cx="282168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das aquisições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19404086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importância de conduzir e controlar as aquisições, no contexto atual que o fornecedor pode estar em qualquer parte do mundo, está em se resguardar das empresas de fachada, contratos que não produzem o produto esperado, preços não acordados e demais itens que envolvam negociações</a:t>
            </a:r>
            <a:r>
              <a:rPr lang="pt-BR" sz="1400" dirty="0" smtClean="0"/>
              <a:t>.</a:t>
            </a:r>
          </a:p>
          <a:p>
            <a:pPr fontAlgn="base"/>
            <a:endParaRPr lang="pt-BR" sz="1400" dirty="0"/>
          </a:p>
          <a:p>
            <a:pPr fontAlgn="base"/>
            <a:r>
              <a:rPr lang="pt-BR" sz="1400" dirty="0"/>
              <a:t>Após a definição do que será adquirido externamente, a empresa segue um fluxo de solicitar propostas dos vendedores em potencial através de proposta, licitação ou cotação: a proposta é usada quando há um problema no projeto e a solução não é fácil de identificar; a cotação costuma ser usada quando mais informações são necessárias sobre como os fornecedores cumpririam os requisitos e quanto custará; o pedido de informações é usado quando mais informações sobre o produto e serviços a serem adquiridos são necessárias aos fornecedores</a:t>
            </a:r>
            <a:r>
              <a:rPr lang="pt-BR" sz="1400" dirty="0" smtClean="0"/>
              <a:t>.</a:t>
            </a:r>
          </a:p>
          <a:p>
            <a:pPr fontAlgn="base"/>
            <a:endParaRPr lang="pt-BR" sz="1400" dirty="0"/>
          </a:p>
          <a:p>
            <a:pPr fontAlgn="base"/>
            <a:r>
              <a:rPr lang="pt-BR" sz="1400" dirty="0"/>
              <a:t>O documento de aquisição deve ser consistente com o valor e os riscos associados com a aquisição e detalhados o suficiente para assegurar respostas adequadas</a:t>
            </a:r>
            <a:r>
              <a:rPr lang="pt-BR" sz="1400" dirty="0" smtClean="0"/>
              <a:t>.</a:t>
            </a:r>
          </a:p>
          <a:p>
            <a:pPr fontAlgn="base"/>
            <a:endParaRPr lang="pt-BR" sz="1400" dirty="0"/>
          </a:p>
          <a:p>
            <a:pPr fontAlgn="base"/>
            <a:r>
              <a:rPr lang="pt-BR" sz="1400" dirty="0"/>
              <a:t>As especificações técnicas devem ser aprovadas por especialistas, não descartando a equipe multidisciplinar que acompanha o projeto. </a:t>
            </a:r>
          </a:p>
          <a:p>
            <a:pPr fontAlgn="base"/>
            <a:r>
              <a:rPr lang="pt-BR" sz="1400" dirty="0"/>
              <a:t>É importante que contenha os seguintes elementos: as tarefas que o fornecedor deverá realizar e os requisitos de coordenação específicas; os padrões que o fornecedor cumprirá e que são aplicáveis ao projeto; a data em que precisa ser enviado para aprovação; a lista detalhada de todos dados e serviços que serão fornecidos pelo fornecedor, e definição do cronograma para envio inicial, revisão e aprovação.</a:t>
            </a:r>
          </a:p>
          <a:p>
            <a:pPr fontAlgn="base"/>
            <a:endParaRPr lang="pt-BR" sz="1400" dirty="0"/>
          </a:p>
        </p:txBody>
      </p:sp>
      <p:grpSp>
        <p:nvGrpSpPr>
          <p:cNvPr id="6" name="Grupo 5"/>
          <p:cNvGrpSpPr/>
          <p:nvPr/>
        </p:nvGrpSpPr>
        <p:grpSpPr>
          <a:xfrm>
            <a:off x="6348841" y="1532887"/>
            <a:ext cx="450850" cy="8244649"/>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Conduzir </a:t>
              </a:r>
              <a:r>
                <a:rPr lang="pt-BR" b="1" dirty="0"/>
                <a:t>e controlar as aquisições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3485939" cy="380115"/>
            <a:chOff x="303101" y="1051243"/>
            <a:chExt cx="3485939" cy="380115"/>
          </a:xfrm>
        </p:grpSpPr>
        <p:sp>
          <p:nvSpPr>
            <p:cNvPr id="19" name="Retângulo de cantos arredondados 18"/>
            <p:cNvSpPr/>
            <p:nvPr/>
          </p:nvSpPr>
          <p:spPr>
            <a:xfrm>
              <a:off x="303101" y="1059557"/>
              <a:ext cx="348593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50" y="1051243"/>
              <a:ext cx="282168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das aquisições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6832605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tângulo de cantos arredondados 7"/>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12" name="Cruz 1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ruz 1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5" name="Retângulo 14"/>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17"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
        <p:nvSpPr>
          <p:cNvPr id="16" name="Título 1"/>
          <p:cNvSpPr txBox="1">
            <a:spLocks/>
          </p:cNvSpPr>
          <p:nvPr/>
        </p:nvSpPr>
        <p:spPr>
          <a:xfrm>
            <a:off x="285728" y="1023347"/>
            <a:ext cx="6239616" cy="481429"/>
          </a:xfrm>
          <a:prstGeom prst="rect">
            <a:avLst/>
          </a:prstGeom>
        </p:spPr>
        <p:txBody>
          <a:bodyPr vert="horz" lIns="91440" tIns="45720" rIns="91440" bIns="45720" rtlCol="0" anchor="t">
            <a:noAutofit/>
          </a:bodyPr>
          <a:lstStyle/>
          <a:p>
            <a:pPr>
              <a:spcBef>
                <a:spcPct val="0"/>
              </a:spcBef>
              <a:defRPr/>
            </a:pPr>
            <a:r>
              <a:rPr lang="pt-BR" sz="2800" b="1" dirty="0" smtClean="0">
                <a:latin typeface="Arial" panose="020B0604020202020204" pitchFamily="34" charset="0"/>
              </a:rPr>
              <a:t>Índice</a:t>
            </a:r>
            <a:endParaRPr lang="pt-BR" sz="7200" b="1" dirty="0" smtClean="0">
              <a:latin typeface="Arial" panose="020B0604020202020204" pitchFamily="34" charset="0"/>
            </a:endParaRPr>
          </a:p>
          <a:p>
            <a:pPr algn="ctr">
              <a:spcBef>
                <a:spcPct val="0"/>
              </a:spcBef>
              <a:defRPr/>
            </a:pPr>
            <a:endParaRPr lang="pt-BR" sz="7200" b="1" dirty="0">
              <a:latin typeface="Arial" panose="020B0604020202020204" pitchFamily="34" charset="0"/>
            </a:endParaRPr>
          </a:p>
        </p:txBody>
      </p:sp>
      <p:sp>
        <p:nvSpPr>
          <p:cNvPr id="18" name="Título 1"/>
          <p:cNvSpPr txBox="1">
            <a:spLocks/>
          </p:cNvSpPr>
          <p:nvPr/>
        </p:nvSpPr>
        <p:spPr>
          <a:xfrm>
            <a:off x="285728" y="1527561"/>
            <a:ext cx="6239616" cy="8186351"/>
          </a:xfrm>
          <a:prstGeom prst="rect">
            <a:avLst/>
          </a:prstGeom>
        </p:spPr>
        <p:txBody>
          <a:bodyPr vert="horz" lIns="91440" tIns="45720" rIns="91440" bIns="45720" rtlCol="0" anchor="t">
            <a:noAutofit/>
          </a:bodyPr>
          <a:lstStyle/>
          <a:p>
            <a:pPr>
              <a:spcBef>
                <a:spcPct val="0"/>
              </a:spcBef>
              <a:defRPr/>
            </a:pPr>
            <a:r>
              <a:rPr lang="pt-BR" sz="1600" dirty="0" smtClean="0">
                <a:latin typeface="Arial" panose="020B0604020202020204" pitchFamily="34" charset="0"/>
              </a:rPr>
              <a:t>9</a:t>
            </a:r>
            <a:r>
              <a:rPr lang="pt-BR" sz="1600" dirty="0">
                <a:latin typeface="Arial" panose="020B0604020202020204" pitchFamily="34" charset="0"/>
              </a:rPr>
              <a:t>. Gerenciamento das aquisições</a:t>
            </a:r>
          </a:p>
          <a:p>
            <a:pPr>
              <a:spcBef>
                <a:spcPct val="0"/>
              </a:spcBef>
              <a:defRPr/>
            </a:pPr>
            <a:r>
              <a:rPr lang="pt-BR" sz="1600" dirty="0">
                <a:latin typeface="Arial" panose="020B0604020202020204" pitchFamily="34" charset="0"/>
              </a:rPr>
              <a:t>9.1. Conduzir e controlar as aquisições</a:t>
            </a:r>
          </a:p>
          <a:p>
            <a:pPr>
              <a:spcBef>
                <a:spcPct val="0"/>
              </a:spcBef>
              <a:defRPr/>
            </a:pPr>
            <a:endParaRPr lang="pt-BR" sz="1600" dirty="0">
              <a:latin typeface="Arial" panose="020B0604020202020204" pitchFamily="34" charset="0"/>
            </a:endParaRPr>
          </a:p>
          <a:p>
            <a:pPr>
              <a:spcBef>
                <a:spcPct val="0"/>
              </a:spcBef>
              <a:defRPr/>
            </a:pPr>
            <a:r>
              <a:rPr lang="pt-BR" sz="1600" dirty="0">
                <a:latin typeface="Arial" panose="020B0604020202020204" pitchFamily="34" charset="0"/>
              </a:rPr>
              <a:t>10. Gerenciamento das partes interessadas</a:t>
            </a:r>
          </a:p>
          <a:p>
            <a:pPr>
              <a:spcBef>
                <a:spcPct val="0"/>
              </a:spcBef>
              <a:defRPr/>
            </a:pPr>
            <a:r>
              <a:rPr lang="pt-BR" sz="1600" dirty="0">
                <a:latin typeface="Arial" panose="020B0604020202020204" pitchFamily="34" charset="0"/>
              </a:rPr>
              <a:t>10.1 Planejar, gerenciar e monitorar o engajamento das partes interessadas</a:t>
            </a:r>
          </a:p>
          <a:p>
            <a:pPr>
              <a:spcBef>
                <a:spcPct val="0"/>
              </a:spcBef>
              <a:defRPr/>
            </a:pPr>
            <a:endParaRPr lang="pt-BR" sz="1600" dirty="0">
              <a:latin typeface="Arial" panose="020B0604020202020204" pitchFamily="34" charset="0"/>
            </a:endParaRPr>
          </a:p>
          <a:p>
            <a:pPr>
              <a:spcBef>
                <a:spcPct val="0"/>
              </a:spcBef>
              <a:defRPr/>
            </a:pPr>
            <a:r>
              <a:rPr lang="pt-BR" sz="1600" dirty="0">
                <a:latin typeface="Arial" panose="020B0604020202020204" pitchFamily="34" charset="0"/>
              </a:rPr>
              <a:t>11. Mudanças nos processos dos projetos</a:t>
            </a:r>
          </a:p>
          <a:p>
            <a:pPr>
              <a:spcBef>
                <a:spcPct val="0"/>
              </a:spcBef>
              <a:defRPr/>
            </a:pPr>
            <a:r>
              <a:rPr lang="pt-BR" sz="1600" dirty="0">
                <a:latin typeface="Arial" panose="020B0604020202020204" pitchFamily="34" charset="0"/>
              </a:rPr>
              <a:t>11.1 Grupo de processo de execução</a:t>
            </a:r>
          </a:p>
          <a:p>
            <a:pPr>
              <a:spcBef>
                <a:spcPct val="0"/>
              </a:spcBef>
              <a:defRPr/>
            </a:pPr>
            <a:r>
              <a:rPr lang="pt-BR" sz="1600" dirty="0">
                <a:latin typeface="Arial" panose="020B0604020202020204" pitchFamily="34" charset="0"/>
              </a:rPr>
              <a:t>11.2 Grupo de processo de monitoramento e controle</a:t>
            </a:r>
          </a:p>
          <a:p>
            <a:pPr>
              <a:spcBef>
                <a:spcPct val="0"/>
              </a:spcBef>
              <a:defRPr/>
            </a:pPr>
            <a:r>
              <a:rPr lang="pt-BR" sz="1600" dirty="0">
                <a:latin typeface="Arial" panose="020B0604020202020204" pitchFamily="34" charset="0"/>
              </a:rPr>
              <a:t>11.3 Grupo de processo de encerramento</a:t>
            </a:r>
            <a:endParaRPr lang="pt-BR" sz="1600" dirty="0">
              <a:latin typeface="Arial" panose="020B0604020202020204" pitchFamily="34" charset="0"/>
            </a:endParaRPr>
          </a:p>
        </p:txBody>
      </p:sp>
    </p:spTree>
    <p:extLst>
      <p:ext uri="{BB962C8B-B14F-4D97-AF65-F5344CB8AC3E}">
        <p14:creationId xmlns:p14="http://schemas.microsoft.com/office/powerpoint/2010/main" val="875467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A escolha de fornecedores também deve seguir os seguintes critérios de seleção: capacidade técnica e de volume; </a:t>
            </a:r>
            <a:endParaRPr lang="pt-BR" sz="1400" dirty="0" smtClean="0"/>
          </a:p>
          <a:p>
            <a:pPr fontAlgn="base"/>
            <a:r>
              <a:rPr lang="pt-BR" sz="1400" dirty="0" smtClean="0"/>
              <a:t>custo </a:t>
            </a:r>
            <a:r>
              <a:rPr lang="pt-BR" sz="1400" dirty="0"/>
              <a:t>do produto e custo de ciclo de vida; </a:t>
            </a:r>
            <a:endParaRPr lang="pt-BR" sz="1400" dirty="0" smtClean="0"/>
          </a:p>
          <a:p>
            <a:pPr fontAlgn="base"/>
            <a:r>
              <a:rPr lang="pt-BR" sz="1400" dirty="0" smtClean="0"/>
              <a:t>datas </a:t>
            </a:r>
            <a:r>
              <a:rPr lang="pt-BR" sz="1400" dirty="0"/>
              <a:t>de entrega; expertise técnica e abordagem; experiência relevante especifica; adequação da abordagem proposta e plano de trabalho ao responder a ET; </a:t>
            </a:r>
            <a:endParaRPr lang="pt-BR" sz="1400" dirty="0" smtClean="0"/>
          </a:p>
          <a:p>
            <a:pPr fontAlgn="base"/>
            <a:r>
              <a:rPr lang="pt-BR" sz="1400" dirty="0" smtClean="0"/>
              <a:t>qualificações</a:t>
            </a:r>
            <a:r>
              <a:rPr lang="pt-BR" sz="1400" dirty="0"/>
              <a:t>, disponibilidade e competência do pessoal principal; estabilidade financeira da empresa; experiência de gerenciamento; adequação do programa de transferência de conhecimento, incluindo o treinamento</a:t>
            </a:r>
            <a:r>
              <a:rPr lang="pt-BR" sz="1400" dirty="0" smtClean="0"/>
              <a:t>.</a:t>
            </a:r>
          </a:p>
          <a:p>
            <a:pPr fontAlgn="base"/>
            <a:endParaRPr lang="pt-BR" sz="1400" dirty="0"/>
          </a:p>
          <a:p>
            <a:pPr fontAlgn="base"/>
            <a:r>
              <a:rPr lang="pt-BR" sz="1400" dirty="0"/>
              <a:t>Após a seleção do fornecedor, é firmado o acordo que obriga o produto, ou serviços, conforme especificado e declara um acordo jurídico com direito a reparação judicial. </a:t>
            </a:r>
            <a:endParaRPr lang="pt-BR" sz="1400" dirty="0" smtClean="0"/>
          </a:p>
          <a:p>
            <a:pPr fontAlgn="base"/>
            <a:endParaRPr lang="pt-BR" sz="1400" dirty="0"/>
          </a:p>
          <a:p>
            <a:pPr fontAlgn="base"/>
            <a:r>
              <a:rPr lang="pt-BR" sz="1400" dirty="0" smtClean="0"/>
              <a:t>O </a:t>
            </a:r>
            <a:r>
              <a:rPr lang="pt-BR" sz="1400" dirty="0"/>
              <a:t>acordo pode ter, entre os componentes básicos: especificação do trabalho das aquisições ou principais entregas; cronograma, marcos ou data até a qual um cronograma e requerido; relatórios de desempenho; preços e condições de pagamento; critérios de inspeção, qualidade e aceitação; garantia e suporte futuro ao produto; incentivos e penalidades; seguros e obrigações de realização; aprovações de subcontratados e subordinados; termos e condições gerais; tratamento de solicitações de mudança; cláusula de rescisão e mecanismos para resolução alternativa de disputas</a:t>
            </a:r>
            <a:r>
              <a:rPr lang="pt-BR" sz="1400" dirty="0" smtClean="0"/>
              <a:t>.</a:t>
            </a:r>
          </a:p>
          <a:p>
            <a:pPr fontAlgn="base"/>
            <a:endParaRPr lang="pt-BR" sz="1400" dirty="0"/>
          </a:p>
          <a:p>
            <a:pPr fontAlgn="base"/>
            <a:r>
              <a:rPr lang="pt-BR" sz="1400" dirty="0"/>
              <a:t>Assim como as demais áreas, a gestão das aquisições pode afetar as outras áreas. É necessário o planejamento das entregas e suas especificações, das atividades de procura e seleção de fornecedores e eventos que acompanhem a execução e avaliação do desempenho dos fornecedores, custos relacionado ao processo de contratação e execução e de qualidade, inclusive os riscos envolvidos</a:t>
            </a:r>
            <a:r>
              <a:rPr lang="pt-BR" sz="1400" dirty="0" smtClean="0"/>
              <a:t>.</a:t>
            </a:r>
          </a:p>
          <a:p>
            <a:pPr fontAlgn="base"/>
            <a:endParaRPr lang="pt-BR" sz="1400" dirty="0"/>
          </a:p>
          <a:p>
            <a:pPr fontAlgn="base"/>
            <a:r>
              <a:rPr lang="pt-BR" sz="1400" dirty="0"/>
              <a:t>Os registros de todas as movimentações referentes às aquisições devem ser marcados e os documentos devem estar sempre atualizados.</a:t>
            </a:r>
          </a:p>
          <a:p>
            <a:pPr fontAlgn="base"/>
            <a:endParaRPr lang="pt-BR" sz="1400" dirty="0"/>
          </a:p>
        </p:txBody>
      </p:sp>
      <p:grpSp>
        <p:nvGrpSpPr>
          <p:cNvPr id="6" name="Grupo 5"/>
          <p:cNvGrpSpPr/>
          <p:nvPr/>
        </p:nvGrpSpPr>
        <p:grpSpPr>
          <a:xfrm>
            <a:off x="6348841" y="1532887"/>
            <a:ext cx="450850" cy="8244649"/>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Conduzir </a:t>
              </a:r>
              <a:r>
                <a:rPr lang="pt-BR" b="1" dirty="0"/>
                <a:t>e controlar as aquisições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2" name="Grupo 1"/>
          <p:cNvGrpSpPr/>
          <p:nvPr/>
        </p:nvGrpSpPr>
        <p:grpSpPr>
          <a:xfrm>
            <a:off x="303101" y="1051243"/>
            <a:ext cx="3485939" cy="380115"/>
            <a:chOff x="303101" y="1051243"/>
            <a:chExt cx="3485939" cy="380115"/>
          </a:xfrm>
        </p:grpSpPr>
        <p:sp>
          <p:nvSpPr>
            <p:cNvPr id="19" name="Retângulo de cantos arredondados 18"/>
            <p:cNvSpPr/>
            <p:nvPr/>
          </p:nvSpPr>
          <p:spPr>
            <a:xfrm>
              <a:off x="303101" y="1059557"/>
              <a:ext cx="348593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50" y="1051243"/>
              <a:ext cx="282168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das aquisições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214456735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Todo o ciclo de vida dos projetos tem </a:t>
            </a:r>
            <a:r>
              <a:rPr lang="pt-BR" sz="1400" b="1" dirty="0"/>
              <a:t>partes interessadas</a:t>
            </a:r>
            <a:r>
              <a:rPr lang="pt-BR" sz="1400" dirty="0"/>
              <a:t> que influenciam de forma positiva ou negativa. </a:t>
            </a:r>
            <a:endParaRPr lang="pt-BR" sz="1400" dirty="0" smtClean="0"/>
          </a:p>
          <a:p>
            <a:pPr fontAlgn="base"/>
            <a:endParaRPr lang="pt-BR" sz="1400" dirty="0"/>
          </a:p>
          <a:p>
            <a:pPr fontAlgn="base"/>
            <a:r>
              <a:rPr lang="pt-BR" sz="1400" dirty="0" smtClean="0"/>
              <a:t>Algumas </a:t>
            </a:r>
            <a:r>
              <a:rPr lang="pt-BR" sz="1400" dirty="0"/>
              <a:t>partes podem ter uma capacidade limitada de influenciar o trabalho e o resultado do projeto, outras podem ter uma influência significativa</a:t>
            </a:r>
            <a:r>
              <a:rPr lang="pt-BR" sz="1400" dirty="0" smtClean="0"/>
              <a:t>.</a:t>
            </a:r>
          </a:p>
          <a:p>
            <a:pPr fontAlgn="base"/>
            <a:endParaRPr lang="pt-BR" sz="1400" dirty="0"/>
          </a:p>
          <a:p>
            <a:pPr fontAlgn="base"/>
            <a:r>
              <a:rPr lang="pt-BR" sz="1400" dirty="0"/>
              <a:t>A satisfação das partes interessadas deve ser gerenciada como um objetivo do projeto. </a:t>
            </a:r>
            <a:endParaRPr lang="pt-BR" sz="1400" dirty="0" smtClean="0"/>
          </a:p>
          <a:p>
            <a:pPr fontAlgn="base"/>
            <a:endParaRPr lang="pt-BR" sz="1400" dirty="0"/>
          </a:p>
          <a:p>
            <a:pPr fontAlgn="base"/>
            <a:r>
              <a:rPr lang="pt-BR" sz="1400" dirty="0" smtClean="0"/>
              <a:t>O </a:t>
            </a:r>
            <a:r>
              <a:rPr lang="pt-BR" sz="1400" dirty="0"/>
              <a:t>engajamento das partes interessadas deve ser o foco da comunicação contínua para atender as suas necessidades e expectativas, administrar os interesses conflitantes e incentivar o engajamento apropriado das partes com as decisões e atividades</a:t>
            </a:r>
            <a:r>
              <a:rPr lang="pt-BR" sz="1400" dirty="0" smtClean="0"/>
              <a:t>.</a:t>
            </a:r>
          </a:p>
          <a:p>
            <a:pPr fontAlgn="base"/>
            <a:endParaRPr lang="pt-BR" sz="1400" dirty="0"/>
          </a:p>
          <a:p>
            <a:pPr fontAlgn="base"/>
            <a:r>
              <a:rPr lang="pt-BR" sz="1400" dirty="0"/>
              <a:t>As partes interessadas podem atuar por um tempo no projeto e sair, para novas partes interessadas tornarem-se membros do projeto. Podem haver mudanças significativas na organização que introduzam novas partes interessadas</a:t>
            </a:r>
            <a:r>
              <a:rPr lang="pt-BR" sz="1400" dirty="0" smtClean="0"/>
              <a:t>.</a:t>
            </a:r>
          </a:p>
          <a:p>
            <a:pPr fontAlgn="base"/>
            <a:endParaRPr lang="pt-BR" sz="1400" dirty="0"/>
          </a:p>
          <a:p>
            <a:pPr fontAlgn="base"/>
            <a:r>
              <a:rPr lang="pt-BR" sz="1400" dirty="0"/>
              <a:t>Para promover o engajamento, é preciso de entendimento da diversidade, quantas pessoas são e qual a diversidade cultural para a comunicação; </a:t>
            </a:r>
            <a:endParaRPr lang="pt-BR" sz="1400" dirty="0" smtClean="0"/>
          </a:p>
          <a:p>
            <a:pPr fontAlgn="base"/>
            <a:endParaRPr lang="pt-BR" sz="1400" dirty="0"/>
          </a:p>
          <a:p>
            <a:pPr fontAlgn="base"/>
            <a:r>
              <a:rPr lang="pt-BR" sz="1400" dirty="0" smtClean="0"/>
              <a:t>complexidade </a:t>
            </a:r>
            <a:r>
              <a:rPr lang="pt-BR" sz="1400" dirty="0"/>
              <a:t>de relacionamento, qual a complexidade de relacionamento da rede das partes interessadas; tecnologia de comunicação, quais estão disponíveis.</a:t>
            </a:r>
          </a:p>
        </p:txBody>
      </p:sp>
      <p:grpSp>
        <p:nvGrpSpPr>
          <p:cNvPr id="6" name="Grupo 5"/>
          <p:cNvGrpSpPr/>
          <p:nvPr/>
        </p:nvGrpSpPr>
        <p:grpSpPr>
          <a:xfrm>
            <a:off x="6348841" y="1532887"/>
            <a:ext cx="450850" cy="8244649"/>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Gerenciamento </a:t>
              </a:r>
              <a:r>
                <a:rPr lang="pt-BR" b="1" dirty="0"/>
                <a:t>das partes interessadas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4206019" cy="380115"/>
            <a:chOff x="303101" y="1051243"/>
            <a:chExt cx="4206019" cy="380115"/>
          </a:xfrm>
        </p:grpSpPr>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50" y="1051243"/>
              <a:ext cx="354176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das partes interessadas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169354174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Para ajudar na identificação, as ferramentas e técnicas de opinião especializadas, reuniões, coletas de dados e análise de dados que identifiquem o interesse de classes ou grupos, os direitos legais e morais, a propriedade, o conhecimento e a contribuição</a:t>
            </a:r>
            <a:r>
              <a:rPr lang="pt-BR" sz="1400" dirty="0" smtClean="0"/>
              <a:t>.</a:t>
            </a:r>
          </a:p>
          <a:p>
            <a:pPr fontAlgn="base"/>
            <a:endParaRPr lang="pt-BR" sz="1400" dirty="0"/>
          </a:p>
          <a:p>
            <a:pPr fontAlgn="base"/>
            <a:r>
              <a:rPr lang="pt-BR" sz="1400" dirty="0"/>
              <a:t>A representação dos dados na matriz de poder/interesse, poder/influência e impacto/influência, identificando o nível de autoridade de influência e capacidade de causar mudanças no projeto, ajudam no processo. A atualização no documento de gerenciamento do projeto deve ocorrer com as informações e nos demais documentos</a:t>
            </a:r>
            <a:r>
              <a:rPr lang="pt-BR" sz="1400" dirty="0" smtClean="0"/>
              <a:t>.</a:t>
            </a:r>
          </a:p>
          <a:p>
            <a:pPr fontAlgn="base"/>
            <a:endParaRPr lang="pt-BR" sz="1400" dirty="0"/>
          </a:p>
          <a:p>
            <a:pPr fontAlgn="base"/>
            <a:r>
              <a:rPr lang="pt-BR" sz="1400" dirty="0"/>
              <a:t>Para conhecer as partes interessadas, a utilização dos relatórios já conhecidos no processo e das ferramentas e técnicas, como da opinião especializada, coleta de dados, análise de dados, tomada de decisão, representação de dados, usa-se: mapeamento mental; </a:t>
            </a:r>
            <a:endParaRPr lang="pt-BR" sz="1400" dirty="0" smtClean="0"/>
          </a:p>
          <a:p>
            <a:pPr fontAlgn="base"/>
            <a:r>
              <a:rPr lang="pt-BR" sz="1400" dirty="0" smtClean="0"/>
              <a:t>matriz </a:t>
            </a:r>
            <a:r>
              <a:rPr lang="pt-BR" sz="1400" dirty="0"/>
              <a:t>de avaliação do nível de engajamento, desinformado; resistente; neutro; apoiador; líderes</a:t>
            </a:r>
            <a:r>
              <a:rPr lang="pt-BR" sz="1400" dirty="0" smtClean="0"/>
              <a:t>.</a:t>
            </a:r>
          </a:p>
          <a:p>
            <a:pPr fontAlgn="base"/>
            <a:endParaRPr lang="pt-BR" sz="1400" dirty="0"/>
          </a:p>
          <a:p>
            <a:pPr fontAlgn="base"/>
            <a:r>
              <a:rPr lang="pt-BR" sz="1400" dirty="0"/>
              <a:t>A Tabela 6 representa o nível de engajamento das partes interessadas.</a:t>
            </a:r>
          </a:p>
          <a:p>
            <a:pPr fontAlgn="base"/>
            <a:endParaRPr lang="pt-BR" sz="1400" dirty="0"/>
          </a:p>
        </p:txBody>
      </p:sp>
      <p:grpSp>
        <p:nvGrpSpPr>
          <p:cNvPr id="6" name="Grupo 5"/>
          <p:cNvGrpSpPr/>
          <p:nvPr/>
        </p:nvGrpSpPr>
        <p:grpSpPr>
          <a:xfrm>
            <a:off x="6348841" y="1532887"/>
            <a:ext cx="450850" cy="8244649"/>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Planejar</a:t>
              </a:r>
              <a:r>
                <a:rPr lang="pt-BR" b="1" dirty="0"/>
                <a:t>, gerenciar e monitorar o engajamento das partes interessadas</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4206019" cy="380115"/>
            <a:chOff x="303101" y="1051243"/>
            <a:chExt cx="4206019" cy="380115"/>
          </a:xfrm>
        </p:grpSpPr>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50" y="1051243"/>
              <a:ext cx="354176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das partes interessadas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2" name="Imagem 1"/>
          <p:cNvPicPr>
            <a:picLocks noChangeAspect="1"/>
          </p:cNvPicPr>
          <p:nvPr/>
        </p:nvPicPr>
        <p:blipFill>
          <a:blip r:embed="rId7"/>
          <a:stretch>
            <a:fillRect/>
          </a:stretch>
        </p:blipFill>
        <p:spPr>
          <a:xfrm>
            <a:off x="424132" y="5889104"/>
            <a:ext cx="5807546" cy="2868576"/>
          </a:xfrm>
          <a:prstGeom prst="rect">
            <a:avLst/>
          </a:prstGeom>
        </p:spPr>
      </p:pic>
    </p:spTree>
    <p:extLst>
      <p:ext uri="{BB962C8B-B14F-4D97-AF65-F5344CB8AC3E}">
        <p14:creationId xmlns:p14="http://schemas.microsoft.com/office/powerpoint/2010/main" val="325648906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a:t>
            </a:r>
            <a:r>
              <a:rPr lang="pt-BR" sz="1400" b="1" dirty="0"/>
              <a:t>gerenciamento das partes interessadas envolve</a:t>
            </a:r>
            <a:r>
              <a:rPr lang="pt-BR" sz="1400" dirty="0"/>
              <a:t>: engajar as partes interessadas nas etapas apropriadas do projeto para obter, confirmar ou manter seu compromisso continuado com o êxito do projeto; gerenciar as expectativas das partes interessadas através de negociação e comunicação; abordar quaisquer riscos ou preocupações potenciais relacionadas ao gerenciamento de partes interessadas e antecipar questões futuras que podem ser levantadas por elas e esclarecer e solucionar as questões que foram identificadas</a:t>
            </a:r>
            <a:r>
              <a:rPr lang="pt-BR" sz="1400" dirty="0" smtClean="0"/>
              <a:t>.</a:t>
            </a:r>
          </a:p>
          <a:p>
            <a:pPr fontAlgn="base"/>
            <a:endParaRPr lang="pt-BR" sz="1400" dirty="0"/>
          </a:p>
          <a:p>
            <a:pPr fontAlgn="base"/>
            <a:r>
              <a:rPr lang="pt-BR" sz="1400" dirty="0"/>
              <a:t>As habilidades interpessoais e de equipe usadas para o processo são: escuta ativa; consciência cultural; liderança; rede de relacionamento e consciência política</a:t>
            </a:r>
            <a:r>
              <a:rPr lang="pt-BR" sz="1400" dirty="0" smtClean="0"/>
              <a:t>.</a:t>
            </a:r>
          </a:p>
          <a:p>
            <a:pPr fontAlgn="base"/>
            <a:endParaRPr lang="pt-BR" sz="1400" dirty="0"/>
          </a:p>
          <a:p>
            <a:pPr fontAlgn="base"/>
            <a:r>
              <a:rPr lang="pt-BR" sz="1400" dirty="0"/>
              <a:t>A atualização no documento de gerenciamento do projeto deve ocorrer com as informações e nos demais documentos.</a:t>
            </a:r>
          </a:p>
          <a:p>
            <a:pPr fontAlgn="base"/>
            <a:endParaRPr lang="pt-BR" sz="1400" dirty="0"/>
          </a:p>
        </p:txBody>
      </p:sp>
      <p:grpSp>
        <p:nvGrpSpPr>
          <p:cNvPr id="6" name="Grupo 5"/>
          <p:cNvGrpSpPr/>
          <p:nvPr/>
        </p:nvGrpSpPr>
        <p:grpSpPr>
          <a:xfrm>
            <a:off x="6348841" y="1532887"/>
            <a:ext cx="450850" cy="8244649"/>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Planejar</a:t>
              </a:r>
              <a:r>
                <a:rPr lang="pt-BR" b="1" dirty="0"/>
                <a:t>, gerenciar e monitorar o engajamento das partes interessadas</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4206019" cy="380115"/>
            <a:chOff x="303101" y="1051243"/>
            <a:chExt cx="4206019" cy="380115"/>
          </a:xfrm>
        </p:grpSpPr>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50" y="1051243"/>
              <a:ext cx="354176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Gerenciamento das partes interessadas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45666140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Durante todo o projeto, mudanças podem ser solicitadas mesmo após a aprovação do plano. </a:t>
            </a:r>
            <a:endParaRPr lang="pt-BR" sz="1400" dirty="0" smtClean="0"/>
          </a:p>
          <a:p>
            <a:pPr fontAlgn="base"/>
            <a:endParaRPr lang="pt-BR" sz="1400" dirty="0"/>
          </a:p>
          <a:p>
            <a:pPr fontAlgn="base"/>
            <a:r>
              <a:rPr lang="pt-BR" sz="1400" dirty="0" smtClean="0"/>
              <a:t>Mudanças </a:t>
            </a:r>
            <a:r>
              <a:rPr lang="pt-BR" sz="1400" dirty="0"/>
              <a:t>podem ser encaradas como redução do escopo ou como um acréscimo que, de qualquer forma, geram impacto associado a sua execução</a:t>
            </a:r>
            <a:r>
              <a:rPr lang="pt-BR" sz="1400" dirty="0" smtClean="0"/>
              <a:t>.</a:t>
            </a:r>
          </a:p>
          <a:p>
            <a:pPr fontAlgn="base"/>
            <a:endParaRPr lang="pt-BR" sz="1400" dirty="0"/>
          </a:p>
          <a:p>
            <a:pPr fontAlgn="base"/>
            <a:r>
              <a:rPr lang="pt-BR" sz="1400" dirty="0"/>
              <a:t>Aceitar uma mudança requer validação de premissas, requisitos, ações corretivas ou preventivas, mudança de cronograma e custos e é fundamental a atualização da documentação e a definição do processo de comunicação, avaliação e aprovação</a:t>
            </a:r>
            <a:r>
              <a:rPr lang="pt-BR" sz="1400" dirty="0" smtClean="0"/>
              <a:t>.</a:t>
            </a:r>
          </a:p>
          <a:p>
            <a:pPr fontAlgn="base"/>
            <a:endParaRPr lang="pt-BR" sz="1400" dirty="0"/>
          </a:p>
          <a:p>
            <a:pPr fontAlgn="base"/>
            <a:r>
              <a:rPr lang="pt-BR" sz="1400" dirty="0"/>
              <a:t>A solicitação da mudança é uma proposta formal que pode incluir: ação corretiva, atividade intencional de realinhamento do trabalho; ação preventiva, atividade intencional para garantir no futuro o alinhamento; reparo ou defeito, atividade intencional para mudança do produto; atualização, mudança em todos documentos, planos e controles para refletir ideia ou conteúdo modificado</a:t>
            </a:r>
            <a:r>
              <a:rPr lang="pt-BR" sz="1400" dirty="0" smtClean="0"/>
              <a:t>.</a:t>
            </a:r>
          </a:p>
          <a:p>
            <a:pPr fontAlgn="base"/>
            <a:endParaRPr lang="pt-BR" sz="1400" dirty="0"/>
          </a:p>
          <a:p>
            <a:pPr fontAlgn="base"/>
            <a:r>
              <a:rPr lang="pt-BR" sz="1400" dirty="0"/>
              <a:t>Realizar o controle das mudanças do início ao término é responsabilidade do gerente de projetos e pode ser solicitada por qualquer parte interessada</a:t>
            </a:r>
            <a:r>
              <a:rPr lang="pt-BR" sz="1400" dirty="0" smtClean="0"/>
              <a:t>.</a:t>
            </a:r>
          </a:p>
          <a:p>
            <a:pPr fontAlgn="base"/>
            <a:endParaRPr lang="pt-BR" sz="1400" dirty="0"/>
          </a:p>
          <a:p>
            <a:pPr fontAlgn="base"/>
            <a:r>
              <a:rPr lang="pt-BR" sz="1400" dirty="0"/>
              <a:t>O nível de controle depende da sua complexidade e área de atuação, requisitos contratuais e o contexto em que o projeto está sendo executado.</a:t>
            </a:r>
          </a:p>
          <a:p>
            <a:pPr fontAlgn="base"/>
            <a:r>
              <a:rPr lang="pt-BR" sz="1400" dirty="0"/>
              <a:t>As solicitações podem ter impactos sobre custos de implementação, modificação de datas de cronograma, requisitos de recursos e riscos e devem ser aprovadas pelo cliente, patrocinador e apenas após aprovação serem incorporadas ao projeto.</a:t>
            </a:r>
          </a:p>
          <a:p>
            <a:pPr fontAlgn="base"/>
            <a:endParaRPr lang="pt-BR" sz="1400" dirty="0"/>
          </a:p>
        </p:txBody>
      </p:sp>
      <p:grpSp>
        <p:nvGrpSpPr>
          <p:cNvPr id="6" name="Grupo 5"/>
          <p:cNvGrpSpPr/>
          <p:nvPr/>
        </p:nvGrpSpPr>
        <p:grpSpPr>
          <a:xfrm>
            <a:off x="6348841" y="1532887"/>
            <a:ext cx="450850" cy="8244649"/>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Mudanças </a:t>
              </a:r>
              <a:r>
                <a:rPr lang="pt-BR" b="1" dirty="0"/>
                <a:t>nos processos dos projetos</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4206019" cy="380115"/>
            <a:chOff x="303101" y="1051243"/>
            <a:chExt cx="4206019" cy="380115"/>
          </a:xfrm>
        </p:grpSpPr>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50" y="1051243"/>
              <a:ext cx="354176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Mudanças nos processos dos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17801735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É preciso verificar os documentos e gerar as regras da mudança, como:</a:t>
            </a:r>
          </a:p>
          <a:p>
            <a:pPr fontAlgn="base"/>
            <a:endParaRPr lang="pt-BR" sz="1400" dirty="0" smtClean="0"/>
          </a:p>
          <a:p>
            <a:pPr fontAlgn="base"/>
            <a:r>
              <a:rPr lang="pt-BR" sz="1400" b="1" dirty="0"/>
              <a:t>1.</a:t>
            </a:r>
          </a:p>
          <a:p>
            <a:pPr fontAlgn="base"/>
            <a:r>
              <a:rPr lang="pt-BR" sz="1400" dirty="0"/>
              <a:t>Procedimentos de controle de mudanças, inclusive os passos pelos quais os padrões, políticas, planos, procedimentos organizacionais ou quaisquer documentos do projeto serão modificados e como essas mudanças serão aprovadas e validadas;</a:t>
            </a:r>
          </a:p>
          <a:p>
            <a:pPr fontAlgn="base"/>
            <a:endParaRPr lang="pt-BR" sz="1400" dirty="0" smtClean="0"/>
          </a:p>
          <a:p>
            <a:pPr fontAlgn="base"/>
            <a:r>
              <a:rPr lang="pt-BR" sz="1400" b="1" dirty="0"/>
              <a:t>2.</a:t>
            </a:r>
          </a:p>
          <a:p>
            <a:pPr fontAlgn="base"/>
            <a:r>
              <a:rPr lang="pt-BR" sz="1400" dirty="0"/>
              <a:t>Procedimentos para a aprovação e emissão de autorizações de mudança;</a:t>
            </a:r>
          </a:p>
          <a:p>
            <a:pPr fontAlgn="base"/>
            <a:endParaRPr lang="pt-BR" sz="1400" dirty="0" smtClean="0"/>
          </a:p>
          <a:p>
            <a:pPr fontAlgn="base"/>
            <a:r>
              <a:rPr lang="pt-BR" sz="1400" b="1" dirty="0"/>
              <a:t>3.</a:t>
            </a:r>
          </a:p>
          <a:p>
            <a:pPr fontAlgn="base"/>
            <a:r>
              <a:rPr lang="pt-BR" sz="1400" dirty="0"/>
              <a:t>Base de conhecimento de gerenciamento da configuração contendo as versões e linhas de base de todos os padrões, políticas e procedimentos oficiais da organização, e quaisquer documentos de projetos.</a:t>
            </a:r>
          </a:p>
          <a:p>
            <a:pPr fontAlgn="base"/>
            <a:endParaRPr lang="pt-BR" sz="1400" dirty="0" smtClean="0"/>
          </a:p>
          <a:p>
            <a:pPr fontAlgn="base"/>
            <a:r>
              <a:rPr lang="pt-BR" sz="1400" dirty="0"/>
              <a:t>As ferramentas ajudarão na identificação nas atividades de gerenciamento, como identificar a mudança, documentar as mudanças, decidir sobre a mudança e acompanhar as mudanças. </a:t>
            </a:r>
            <a:endParaRPr lang="pt-BR" sz="1400" dirty="0" smtClean="0"/>
          </a:p>
          <a:p>
            <a:pPr fontAlgn="base"/>
            <a:endParaRPr lang="pt-BR" sz="1400" dirty="0"/>
          </a:p>
          <a:p>
            <a:pPr fontAlgn="base"/>
            <a:r>
              <a:rPr lang="pt-BR" sz="1400" dirty="0" smtClean="0"/>
              <a:t>As </a:t>
            </a:r>
            <a:r>
              <a:rPr lang="pt-BR" sz="1400" dirty="0"/>
              <a:t>mudanças também podem ser aprovadas, rejeitadas ou adiadas. </a:t>
            </a:r>
            <a:endParaRPr lang="pt-BR" sz="1400" dirty="0" smtClean="0"/>
          </a:p>
          <a:p>
            <a:pPr fontAlgn="base"/>
            <a:endParaRPr lang="pt-BR" sz="1400" dirty="0"/>
          </a:p>
          <a:p>
            <a:pPr fontAlgn="base"/>
            <a:r>
              <a:rPr lang="pt-BR" sz="1400" dirty="0" smtClean="0"/>
              <a:t>A </a:t>
            </a:r>
            <a:r>
              <a:rPr lang="pt-BR" sz="1400" dirty="0"/>
              <a:t>documentação precisa ser criteriosa para proteger a integridade dos dados históricos e do processo atual.</a:t>
            </a:r>
          </a:p>
        </p:txBody>
      </p:sp>
      <p:grpSp>
        <p:nvGrpSpPr>
          <p:cNvPr id="6" name="Grupo 5"/>
          <p:cNvGrpSpPr/>
          <p:nvPr/>
        </p:nvGrpSpPr>
        <p:grpSpPr>
          <a:xfrm>
            <a:off x="6348841" y="1532887"/>
            <a:ext cx="450850" cy="8244649"/>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Mudanças </a:t>
              </a:r>
              <a:r>
                <a:rPr lang="pt-BR" b="1" dirty="0"/>
                <a:t>nos processos dos projetos</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4206019" cy="380115"/>
            <a:chOff x="303101" y="1051243"/>
            <a:chExt cx="4206019" cy="380115"/>
          </a:xfrm>
        </p:grpSpPr>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50" y="1051243"/>
              <a:ext cx="354176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Mudanças nos processos dos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14893672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Os </a:t>
            </a:r>
            <a:r>
              <a:rPr lang="pt-BR" sz="1400" b="1" dirty="0"/>
              <a:t>processos de execução</a:t>
            </a:r>
            <a:r>
              <a:rPr lang="pt-BR" sz="1400" dirty="0"/>
              <a:t> consistem nos processos de concluir o trabalho definido no plano de gerenciamento do projeto. </a:t>
            </a:r>
            <a:endParaRPr lang="pt-BR" sz="1400" dirty="0" smtClean="0"/>
          </a:p>
          <a:p>
            <a:pPr fontAlgn="base"/>
            <a:endParaRPr lang="pt-BR" sz="1400" dirty="0"/>
          </a:p>
          <a:p>
            <a:pPr fontAlgn="base"/>
            <a:r>
              <a:rPr lang="pt-BR" sz="1400" dirty="0" smtClean="0"/>
              <a:t>Os </a:t>
            </a:r>
            <a:r>
              <a:rPr lang="pt-BR" sz="1400" dirty="0"/>
              <a:t>processos do grupo de processos de execução envolvem coordenar recursos, gerenciar o engajamento das partes interessadas, e integrar e executar as atividades do projeto em conformidade com o plano de gerenciamento do projeto, que foram apresentados juntamente com suas áreas de conhecimento</a:t>
            </a:r>
            <a:r>
              <a:rPr lang="pt-BR" sz="1400" dirty="0" smtClean="0"/>
              <a:t>.</a:t>
            </a:r>
          </a:p>
          <a:p>
            <a:pPr fontAlgn="base"/>
            <a:endParaRPr lang="pt-BR" sz="1400" dirty="0"/>
          </a:p>
          <a:p>
            <a:pPr fontAlgn="base"/>
            <a:r>
              <a:rPr lang="pt-BR" sz="1400" dirty="0"/>
              <a:t>São eles: orientar e gerenciar o trabalho do projeto; gerenciar o conhecimento do projeto; gerenciar a qualidade; adquirir recursos; desenvolver a equipe; gerenciar a equipe; gerenciar as comunicações; implementar respostas aos riscos; conduzir as aquisições e gerenciar o engajamento das partes interessadas</a:t>
            </a:r>
            <a:r>
              <a:rPr lang="pt-BR" sz="1400" dirty="0" smtClean="0"/>
              <a:t>.</a:t>
            </a:r>
          </a:p>
          <a:p>
            <a:pPr fontAlgn="base"/>
            <a:endParaRPr lang="pt-BR" sz="1400" dirty="0"/>
          </a:p>
          <a:p>
            <a:pPr fontAlgn="base"/>
            <a:r>
              <a:rPr lang="pt-BR" sz="1400" dirty="0"/>
              <a:t>O principal benefício desse grupo é que os trabalhos especificados nos requisitos são realizados de conformidade a cumprir os objetivos do projeto</a:t>
            </a:r>
            <a:r>
              <a:rPr lang="pt-BR" sz="1400" dirty="0" smtClean="0"/>
              <a:t>.</a:t>
            </a:r>
          </a:p>
          <a:p>
            <a:pPr fontAlgn="base"/>
            <a:endParaRPr lang="pt-BR" sz="1400" dirty="0"/>
          </a:p>
          <a:p>
            <a:pPr fontAlgn="base"/>
            <a:r>
              <a:rPr lang="pt-BR" sz="1400" dirty="0"/>
              <a:t>É necessário dizer que é na execução do trabalho que o projeto se realiza e todo emprenho feito no planejamento que será agora validado, os valores financeiros atribuídos a cada fase serão gastos e os recursos serão consumidos. As mudanças que ocorrerem devem seguir o fluxo de aprovação e documentação. </a:t>
            </a:r>
            <a:endParaRPr lang="pt-BR" sz="1400" dirty="0" smtClean="0"/>
          </a:p>
          <a:p>
            <a:pPr fontAlgn="base"/>
            <a:endParaRPr lang="pt-BR" sz="1400" dirty="0"/>
          </a:p>
          <a:p>
            <a:pPr fontAlgn="base"/>
            <a:r>
              <a:rPr lang="pt-BR" sz="1400" dirty="0" smtClean="0"/>
              <a:t>A </a:t>
            </a:r>
            <a:r>
              <a:rPr lang="pt-BR" sz="1400" dirty="0"/>
              <a:t>comunicação deve controlar todos os processos de forma a permitirem o posicionamento da execução dos trabalhos e dar visibilidades para as partes interessadas. O alinhamento e reuniões da equipe são constante para manter o desempenho</a:t>
            </a:r>
            <a:r>
              <a:rPr lang="pt-BR" sz="1400" dirty="0" smtClean="0"/>
              <a:t>.</a:t>
            </a:r>
          </a:p>
          <a:p>
            <a:pPr fontAlgn="base"/>
            <a:endParaRPr lang="pt-BR" sz="1400" dirty="0"/>
          </a:p>
          <a:p>
            <a:pPr fontAlgn="base"/>
            <a:r>
              <a:rPr lang="pt-BR" sz="1400" dirty="0"/>
              <a:t>Durante todo o processo, as informações devem ser armazenadas e atualizadas em documentos, como: listas de atividades; registro de premissas; registro de lições aprendidas; designações da equipe do projeto; estrutura analítica de projetos; cronograma do projeto; calendário de recursos; critérios de fornecedores; medições de controle da qualidade; métricas de qualidade; registro de questões; documentos de requisitos; registro de riscos; registro de mudanças; registro das partes interessadas; plano de gerenciamento do escopo; requisitos; riscos; recursos; aquisições; qualidade; cronograma; comunicações e custos.</a:t>
            </a:r>
          </a:p>
          <a:p>
            <a:pPr fontAlgn="base"/>
            <a:endParaRPr lang="pt-BR" sz="1400" dirty="0"/>
          </a:p>
        </p:txBody>
      </p:sp>
      <p:grpSp>
        <p:nvGrpSpPr>
          <p:cNvPr id="6" name="Grupo 5"/>
          <p:cNvGrpSpPr/>
          <p:nvPr/>
        </p:nvGrpSpPr>
        <p:grpSpPr>
          <a:xfrm>
            <a:off x="6348841" y="1532887"/>
            <a:ext cx="450850" cy="8244649"/>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Grupo </a:t>
              </a:r>
              <a:r>
                <a:rPr lang="pt-BR" b="1" dirty="0"/>
                <a:t>de processo de execução</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4206019" cy="380115"/>
            <a:chOff x="303101" y="1051243"/>
            <a:chExt cx="4206019" cy="380115"/>
          </a:xfrm>
        </p:grpSpPr>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50" y="1051243"/>
              <a:ext cx="354176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Mudanças nos processos dos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4508787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Os processos deste grupo consistem em acompanhar, analisar e ajustar o processo e o desempenho do projeto e identificar quaisquer necessidades de mudança, monitorando e controlando a ocorrência</a:t>
            </a:r>
            <a:r>
              <a:rPr lang="pt-BR" sz="1400" dirty="0" smtClean="0"/>
              <a:t>.</a:t>
            </a:r>
          </a:p>
          <a:p>
            <a:pPr fontAlgn="base"/>
            <a:endParaRPr lang="pt-BR" sz="1400" dirty="0"/>
          </a:p>
          <a:p>
            <a:pPr fontAlgn="base"/>
            <a:r>
              <a:rPr lang="pt-BR" sz="1400" dirty="0"/>
              <a:t>O monitoramento consiste em coletar dados de desempenho, produzir medições, relatar e divulgar informações sobre o desempenho do projeto. Controlar é comparar o que foi planejado com o que está sendo realizado.</a:t>
            </a:r>
          </a:p>
          <a:p>
            <a:pPr fontAlgn="base"/>
            <a:r>
              <a:rPr lang="pt-BR" sz="1400" dirty="0"/>
              <a:t>São eles: monitorar e controlar o trabalho do projeto; realizar o controle integrado das mudanças; validar o escopo; controlar o escopo; controlar o cronograma; controlar os custos; controlar a qualidade; controlar os recursos; monitorar as comunicações; monitorar os riscos; controlar as aquisições; monitorar o engajamento das partes interessadas.    </a:t>
            </a:r>
            <a:endParaRPr lang="pt-BR" sz="1400" dirty="0" smtClean="0"/>
          </a:p>
          <a:p>
            <a:pPr fontAlgn="base"/>
            <a:endParaRPr lang="pt-BR" sz="1400" dirty="0"/>
          </a:p>
          <a:p>
            <a:pPr fontAlgn="base"/>
            <a:r>
              <a:rPr lang="pt-BR" sz="1400" dirty="0"/>
              <a:t>Os processos também envolvem: avaliar as solicitações de mudança e decidir a resposta apropriada; recomendar ações corretivas ou preventivas em antecipação a possíveis problemas; monitorar as atividades contínuas do projeto em relação ao plano de gerenciamento do projeto e as linhas de base; influenciar os fatores que poderiam impedir o processo de controle de mudanças para que somente as mudanças aprovadas sejam implementadas. O monitoramento fornece uma visão da situação real do projeto, para a equipe e as partes interessadas</a:t>
            </a:r>
            <a:r>
              <a:rPr lang="pt-BR" sz="1400" dirty="0" smtClean="0"/>
              <a:t>.</a:t>
            </a:r>
          </a:p>
          <a:p>
            <a:pPr fontAlgn="base"/>
            <a:endParaRPr lang="pt-BR" sz="1400" dirty="0"/>
          </a:p>
          <a:p>
            <a:pPr fontAlgn="base"/>
            <a:r>
              <a:rPr lang="pt-BR" sz="1400" dirty="0"/>
              <a:t>Os processos geram informações do status do projeto, desde a fase do planejamento, até o encerramento, atualizando todos os relatórios e informações dos acontecimentos dentro do projeto.</a:t>
            </a:r>
          </a:p>
          <a:p>
            <a:pPr fontAlgn="base"/>
            <a:endParaRPr lang="pt-BR" sz="1400" dirty="0"/>
          </a:p>
        </p:txBody>
      </p:sp>
      <p:grpSp>
        <p:nvGrpSpPr>
          <p:cNvPr id="6" name="Grupo 5"/>
          <p:cNvGrpSpPr/>
          <p:nvPr/>
        </p:nvGrpSpPr>
        <p:grpSpPr>
          <a:xfrm>
            <a:off x="6348841" y="1532887"/>
            <a:ext cx="450850" cy="8244649"/>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Grupo </a:t>
              </a:r>
              <a:r>
                <a:rPr lang="pt-BR" b="1" dirty="0"/>
                <a:t>de processo de monitoramento e controle</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4206019" cy="380115"/>
            <a:chOff x="303101" y="1051243"/>
            <a:chExt cx="4206019" cy="380115"/>
          </a:xfrm>
        </p:grpSpPr>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50" y="1051243"/>
              <a:ext cx="354176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Mudanças nos processos dos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14794282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311133"/>
          </a:xfrm>
          <a:prstGeom prst="roundRect">
            <a:avLst>
              <a:gd name="adj" fmla="val 673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 grupo de processo de encerramento tem como função encerrar formalmente o projeto ou uma fase concluída. Os processos de encerramento verificam se todos os processos definidos estão concluídos, a fim de encerrar o projeto ou a fase</a:t>
            </a:r>
            <a:r>
              <a:rPr lang="pt-BR" sz="1400" dirty="0" smtClean="0"/>
              <a:t>.</a:t>
            </a:r>
          </a:p>
          <a:p>
            <a:pPr fontAlgn="base"/>
            <a:endParaRPr lang="pt-BR" sz="1400" dirty="0"/>
          </a:p>
          <a:p>
            <a:pPr fontAlgn="base"/>
            <a:r>
              <a:rPr lang="pt-BR" sz="1400" dirty="0"/>
              <a:t>O principal benefício é o encerramento dos contratos adequadamente e documentar se o projeto foi abortado, antecipado, cancelado ou interrompido. </a:t>
            </a:r>
            <a:endParaRPr lang="pt-BR" sz="1400" dirty="0" smtClean="0"/>
          </a:p>
          <a:p>
            <a:pPr fontAlgn="base"/>
            <a:endParaRPr lang="pt-BR" sz="1400" dirty="0"/>
          </a:p>
          <a:p>
            <a:pPr fontAlgn="base"/>
            <a:r>
              <a:rPr lang="pt-BR" sz="1400" dirty="0" smtClean="0"/>
              <a:t>Todos </a:t>
            </a:r>
            <a:r>
              <a:rPr lang="pt-BR" sz="1400" dirty="0"/>
              <a:t>os documentos do projeto produzidos nas fases servem de entrada e devem ser atualizados com o encerramento. </a:t>
            </a:r>
            <a:endParaRPr lang="pt-BR" sz="1400" dirty="0" smtClean="0"/>
          </a:p>
          <a:p>
            <a:pPr fontAlgn="base"/>
            <a:endParaRPr lang="pt-BR" sz="1400" dirty="0"/>
          </a:p>
          <a:p>
            <a:pPr fontAlgn="base"/>
            <a:r>
              <a:rPr lang="pt-BR" sz="1400" dirty="0" smtClean="0"/>
              <a:t>O </a:t>
            </a:r>
            <a:r>
              <a:rPr lang="pt-BR" sz="1400" dirty="0"/>
              <a:t>registro de lições aprendidas passa a ter todas as informações para um novo começo.</a:t>
            </a:r>
          </a:p>
        </p:txBody>
      </p:sp>
      <p:grpSp>
        <p:nvGrpSpPr>
          <p:cNvPr id="6" name="Grupo 5"/>
          <p:cNvGrpSpPr/>
          <p:nvPr/>
        </p:nvGrpSpPr>
        <p:grpSpPr>
          <a:xfrm>
            <a:off x="6348841" y="1532887"/>
            <a:ext cx="450850" cy="8244649"/>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pt-BR" b="1" dirty="0" smtClean="0"/>
                <a:t>                                                     Grupo </a:t>
              </a:r>
              <a:r>
                <a:rPr lang="pt-BR" b="1" dirty="0"/>
                <a:t>de processo de encerramento</a:t>
              </a:r>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pSp>
        <p:nvGrpSpPr>
          <p:cNvPr id="3" name="Grupo 2"/>
          <p:cNvGrpSpPr/>
          <p:nvPr/>
        </p:nvGrpSpPr>
        <p:grpSpPr>
          <a:xfrm>
            <a:off x="303101" y="1051243"/>
            <a:ext cx="4206019" cy="380115"/>
            <a:chOff x="303101" y="1051243"/>
            <a:chExt cx="4206019" cy="380115"/>
          </a:xfrm>
        </p:grpSpPr>
        <p:sp>
          <p:nvSpPr>
            <p:cNvPr id="19" name="Retângulo de cantos arredondados 18"/>
            <p:cNvSpPr/>
            <p:nvPr/>
          </p:nvSpPr>
          <p:spPr>
            <a:xfrm>
              <a:off x="303101" y="1059557"/>
              <a:ext cx="420601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20" name="Retângulo de cantos arredondados 19"/>
            <p:cNvSpPr/>
            <p:nvPr/>
          </p:nvSpPr>
          <p:spPr>
            <a:xfrm>
              <a:off x="895350" y="1051243"/>
              <a:ext cx="354176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t>Mudanças nos processos dos projetos</a:t>
              </a:r>
              <a:endParaRPr lang="pt-BR" sz="1450" dirty="0"/>
            </a:p>
          </p:txBody>
        </p:sp>
        <p:pic>
          <p:nvPicPr>
            <p:cNvPr id="24" name="Imagem 23"/>
            <p:cNvPicPr>
              <a:picLocks noChangeAspect="1"/>
            </p:cNvPicPr>
            <p:nvPr/>
          </p:nvPicPr>
          <p:blipFill>
            <a:blip r:embed="rId6"/>
            <a:stretch>
              <a:fillRect/>
            </a:stretch>
          </p:blipFill>
          <p:spPr>
            <a:xfrm>
              <a:off x="359837" y="1064975"/>
              <a:ext cx="494678" cy="358069"/>
            </a:xfrm>
            <a:prstGeom prst="rect">
              <a:avLst/>
            </a:prstGeom>
          </p:spPr>
        </p:pic>
      </p:grpSp>
      <p:sp>
        <p:nvSpPr>
          <p:cNvPr id="25"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49153742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gd name="adj" fmla="val 7086"/>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r>
              <a:rPr lang="pt-BR" sz="1400" dirty="0"/>
              <a:t>Olá, nesta unidade, aprendemos que para a gestão de um projeto, precisamos de ações que, durante algum tempo, serão produzidas com um objetivo a ser alcançado. </a:t>
            </a:r>
            <a:endParaRPr lang="pt-BR" sz="1400" dirty="0" smtClean="0"/>
          </a:p>
          <a:p>
            <a:pPr fontAlgn="base"/>
            <a:endParaRPr lang="pt-BR" sz="1400" dirty="0"/>
          </a:p>
          <a:p>
            <a:pPr fontAlgn="base"/>
            <a:r>
              <a:rPr lang="pt-BR" sz="1400" dirty="0" smtClean="0"/>
              <a:t>Para </a:t>
            </a:r>
            <a:r>
              <a:rPr lang="pt-BR" sz="1400" dirty="0"/>
              <a:t>alcançá-los de maneira satisfatória, muitos fatores influenciam e, mesmo dentro das melhores práticas, alguns erros comuns de ocorrerem dentro do projeto, são: o entendimento do projeto não estar alinhado com as necessidades da organização; </a:t>
            </a:r>
            <a:endParaRPr lang="pt-BR" sz="1400" dirty="0" smtClean="0"/>
          </a:p>
          <a:p>
            <a:pPr fontAlgn="base"/>
            <a:r>
              <a:rPr lang="pt-BR" sz="1400" dirty="0" smtClean="0"/>
              <a:t>faltar </a:t>
            </a:r>
            <a:r>
              <a:rPr lang="pt-BR" sz="1400" dirty="0"/>
              <a:t>o apoio do patrocinador e das partes interessadas que são responsáveis por gerir o projeto; </a:t>
            </a:r>
            <a:endParaRPr lang="pt-BR" sz="1400" dirty="0" smtClean="0"/>
          </a:p>
          <a:p>
            <a:pPr fontAlgn="base"/>
            <a:r>
              <a:rPr lang="pt-BR" sz="1400" dirty="0" smtClean="0"/>
              <a:t>os </a:t>
            </a:r>
            <a:r>
              <a:rPr lang="pt-BR" sz="1400" dirty="0"/>
              <a:t>envolvidos não estão preocupados com o sucesso do projeto; </a:t>
            </a:r>
            <a:endParaRPr lang="pt-BR" sz="1400" dirty="0" smtClean="0"/>
          </a:p>
          <a:p>
            <a:pPr fontAlgn="base"/>
            <a:r>
              <a:rPr lang="pt-BR" sz="1400" dirty="0" smtClean="0"/>
              <a:t>a </a:t>
            </a:r>
            <a:r>
              <a:rPr lang="pt-BR" sz="1400" dirty="0"/>
              <a:t>falta de um cronograma realista que propõe trabalhos que possam ser executados; definição das atividades que cada um tem que fazer no seu tempo certo; </a:t>
            </a:r>
            <a:endParaRPr lang="pt-BR" sz="1400" dirty="0" smtClean="0"/>
          </a:p>
          <a:p>
            <a:pPr fontAlgn="base"/>
            <a:r>
              <a:rPr lang="pt-BR" sz="1400" dirty="0" smtClean="0"/>
              <a:t>estimar </a:t>
            </a:r>
            <a:r>
              <a:rPr lang="pt-BR" sz="1400" dirty="0"/>
              <a:t>os custos certos e os recursos humanos para que as pessoas sejam encaixadas na hora certa; controlar as mudanças e riscos que foram previstos e os eventuais que possam aparecer; comunicações do projeto não definidas; </a:t>
            </a:r>
            <a:endParaRPr lang="pt-BR" sz="1400" dirty="0" smtClean="0"/>
          </a:p>
          <a:p>
            <a:pPr fontAlgn="base"/>
            <a:r>
              <a:rPr lang="pt-BR" sz="1400" dirty="0" smtClean="0"/>
              <a:t>o </a:t>
            </a:r>
            <a:r>
              <a:rPr lang="pt-BR" sz="1400" dirty="0"/>
              <a:t>gargalo do projeto, que determina onde as pessoas precisam ficar, não é mais conhecido</a:t>
            </a:r>
            <a:r>
              <a:rPr lang="pt-BR" sz="1400" dirty="0" smtClean="0"/>
              <a:t>.</a:t>
            </a:r>
          </a:p>
          <a:p>
            <a:pPr fontAlgn="base"/>
            <a:endParaRPr lang="pt-BR" sz="1400" dirty="0"/>
          </a:p>
          <a:p>
            <a:pPr fontAlgn="base"/>
            <a:r>
              <a:rPr lang="pt-BR" sz="1400" dirty="0"/>
              <a:t>Atingir os objetivos com sucesso é a função da gestão de projetos, que são conduzidos por processos que indicam as melhores práticas e através das lições aprendidas no desenrolar desses processos, proporcionando as organizações o conhecimento necessário para atuarem no mercado.</a:t>
            </a:r>
          </a:p>
          <a:p>
            <a:pPr fontAlgn="base"/>
            <a:r>
              <a:rPr lang="pt-BR" sz="1400" dirty="0"/>
              <a:t/>
            </a:r>
            <a:br>
              <a:rPr lang="pt-BR" sz="1400" dirty="0"/>
            </a:br>
            <a:endParaRPr lang="pt-BR" sz="1400" dirty="0"/>
          </a:p>
          <a:p>
            <a:pPr fontAlgn="base"/>
            <a:endParaRPr lang="pt-BR" sz="1400" dirty="0"/>
          </a:p>
          <a:p>
            <a:pPr fontAlgn="base"/>
            <a:endParaRPr lang="pt-BR" sz="1400" dirty="0"/>
          </a:p>
          <a:p>
            <a:pPr fontAlgn="base"/>
            <a:endParaRPr lang="pt-BR" sz="1400" dirty="0"/>
          </a:p>
          <a:p>
            <a:pPr fontAlgn="base"/>
            <a:endParaRPr lang="pt-BR" sz="1400" dirty="0" smtClean="0"/>
          </a:p>
          <a:p>
            <a:pPr fontAlgn="base"/>
            <a:endParaRPr lang="pt-BR" sz="1400" dirty="0"/>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Resumo</a:t>
              </a:r>
              <a:endParaRPr lang="pt-BR" b="1"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30" name="Grupo 29"/>
          <p:cNvGrpSpPr/>
          <p:nvPr/>
        </p:nvGrpSpPr>
        <p:grpSpPr>
          <a:xfrm>
            <a:off x="303101" y="1051243"/>
            <a:ext cx="2909875" cy="380115"/>
            <a:chOff x="345069" y="7031145"/>
            <a:chExt cx="3011924" cy="560962"/>
          </a:xfrm>
        </p:grpSpPr>
        <p:sp>
          <p:nvSpPr>
            <p:cNvPr id="31" name="Retângulo de cantos arredondados 30"/>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dirty="0" smtClean="0"/>
                <a:t>Resumo</a:t>
              </a:r>
              <a:endParaRPr lang="pt-BR" dirty="0"/>
            </a:p>
          </p:txBody>
        </p:sp>
        <p:pic>
          <p:nvPicPr>
            <p:cNvPr id="35" name="Imagem 34"/>
            <p:cNvPicPr>
              <a:picLocks noChangeAspect="1"/>
            </p:cNvPicPr>
            <p:nvPr/>
          </p:nvPicPr>
          <p:blipFill>
            <a:blip r:embed="rId6"/>
            <a:stretch>
              <a:fillRect/>
            </a:stretch>
          </p:blipFill>
          <p:spPr>
            <a:xfrm>
              <a:off x="403795" y="7051410"/>
              <a:ext cx="512026" cy="528427"/>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40241013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graphicFrame>
        <p:nvGraphicFramePr>
          <p:cNvPr id="16" name="Diagrama 15"/>
          <p:cNvGraphicFramePr/>
          <p:nvPr>
            <p:extLst>
              <p:ext uri="{D42A27DB-BD31-4B8C-83A1-F6EECF244321}">
                <p14:modId xmlns:p14="http://schemas.microsoft.com/office/powerpoint/2010/main" val="4163980531"/>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upo 23"/>
          <p:cNvGrpSpPr/>
          <p:nvPr/>
        </p:nvGrpSpPr>
        <p:grpSpPr>
          <a:xfrm>
            <a:off x="345068" y="1804022"/>
            <a:ext cx="6063113" cy="548692"/>
            <a:chOff x="348267" y="1928692"/>
            <a:chExt cx="6063113" cy="548692"/>
          </a:xfrm>
        </p:grpSpPr>
        <p:sp>
          <p:nvSpPr>
            <p:cNvPr id="29" name="Retângulo de cantos arredondados 28"/>
            <p:cNvSpPr/>
            <p:nvPr/>
          </p:nvSpPr>
          <p:spPr>
            <a:xfrm>
              <a:off x="348267" y="19286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Para início de conversa</a:t>
              </a:r>
            </a:p>
          </p:txBody>
        </p:sp>
        <p:pic>
          <p:nvPicPr>
            <p:cNvPr id="19" name="Imagem 18"/>
            <p:cNvPicPr>
              <a:picLocks noChangeAspect="1"/>
            </p:cNvPicPr>
            <p:nvPr/>
          </p:nvPicPr>
          <p:blipFill>
            <a:blip r:embed="rId9"/>
            <a:stretch>
              <a:fillRect/>
            </a:stretch>
          </p:blipFill>
          <p:spPr>
            <a:xfrm>
              <a:off x="425771" y="1977444"/>
              <a:ext cx="482949" cy="446489"/>
            </a:xfrm>
            <a:prstGeom prst="rect">
              <a:avLst/>
            </a:prstGeom>
          </p:spPr>
        </p:pic>
      </p:grpSp>
      <p:grpSp>
        <p:nvGrpSpPr>
          <p:cNvPr id="25" name="Grupo 24"/>
          <p:cNvGrpSpPr/>
          <p:nvPr/>
        </p:nvGrpSpPr>
        <p:grpSpPr>
          <a:xfrm>
            <a:off x="345067" y="2451039"/>
            <a:ext cx="6063113" cy="548692"/>
            <a:chOff x="348266" y="2575709"/>
            <a:chExt cx="6063113" cy="548692"/>
          </a:xfrm>
        </p:grpSpPr>
        <p:sp>
          <p:nvSpPr>
            <p:cNvPr id="30" name="Retângulo de cantos arredondados 29"/>
            <p:cNvSpPr/>
            <p:nvPr/>
          </p:nvSpPr>
          <p:spPr>
            <a:xfrm>
              <a:off x="348266" y="25757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Orientação da disciplina</a:t>
              </a:r>
              <a:endParaRPr lang="pt-BR" dirty="0"/>
            </a:p>
          </p:txBody>
        </p:sp>
        <p:pic>
          <p:nvPicPr>
            <p:cNvPr id="22" name="Imagem 21"/>
            <p:cNvPicPr>
              <a:picLocks noChangeAspect="1"/>
            </p:cNvPicPr>
            <p:nvPr/>
          </p:nvPicPr>
          <p:blipFill rotWithShape="1">
            <a:blip r:embed="rId10"/>
            <a:srcRect l="6321" t="6321" r="6320" b="6320"/>
            <a:stretch/>
          </p:blipFill>
          <p:spPr>
            <a:xfrm>
              <a:off x="401489" y="2597505"/>
              <a:ext cx="579239" cy="505099"/>
            </a:xfrm>
            <a:prstGeom prst="rect">
              <a:avLst/>
            </a:prstGeom>
          </p:spPr>
        </p:pic>
      </p:grpSp>
      <p:grpSp>
        <p:nvGrpSpPr>
          <p:cNvPr id="26" name="Grupo 25"/>
          <p:cNvGrpSpPr/>
          <p:nvPr/>
        </p:nvGrpSpPr>
        <p:grpSpPr>
          <a:xfrm>
            <a:off x="352291" y="3098822"/>
            <a:ext cx="6063113" cy="548692"/>
            <a:chOff x="355490" y="3223492"/>
            <a:chExt cx="6063113" cy="548692"/>
          </a:xfrm>
        </p:grpSpPr>
        <p:sp>
          <p:nvSpPr>
            <p:cNvPr id="31" name="Retângulo de cantos arredondados 30"/>
            <p:cNvSpPr/>
            <p:nvPr/>
          </p:nvSpPr>
          <p:spPr>
            <a:xfrm>
              <a:off x="355490" y="3223492"/>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Fique atento</a:t>
              </a:r>
              <a:endParaRPr lang="pt-BR" dirty="0"/>
            </a:p>
          </p:txBody>
        </p:sp>
        <p:pic>
          <p:nvPicPr>
            <p:cNvPr id="20" name="Imagem 19"/>
            <p:cNvPicPr>
              <a:picLocks noChangeAspect="1"/>
            </p:cNvPicPr>
            <p:nvPr/>
          </p:nvPicPr>
          <p:blipFill rotWithShape="1">
            <a:blip r:embed="rId11"/>
            <a:srcRect l="9375" t="7251" r="12500" b="8375"/>
            <a:stretch/>
          </p:blipFill>
          <p:spPr>
            <a:xfrm>
              <a:off x="395371" y="3242417"/>
              <a:ext cx="585357" cy="515040"/>
            </a:xfrm>
            <a:prstGeom prst="rect">
              <a:avLst/>
            </a:prstGeom>
          </p:spPr>
        </p:pic>
      </p:grpSp>
      <p:grpSp>
        <p:nvGrpSpPr>
          <p:cNvPr id="35" name="Grupo 34"/>
          <p:cNvGrpSpPr/>
          <p:nvPr/>
        </p:nvGrpSpPr>
        <p:grpSpPr>
          <a:xfrm>
            <a:off x="360026" y="3745839"/>
            <a:ext cx="6063113" cy="548692"/>
            <a:chOff x="363225" y="3870509"/>
            <a:chExt cx="6063113" cy="548692"/>
          </a:xfrm>
        </p:grpSpPr>
        <p:sp>
          <p:nvSpPr>
            <p:cNvPr id="32" name="Retângulo de cantos arredondados 31"/>
            <p:cNvSpPr/>
            <p:nvPr/>
          </p:nvSpPr>
          <p:spPr>
            <a:xfrm>
              <a:off x="363225" y="38705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Indicação de livro</a:t>
              </a:r>
              <a:endParaRPr lang="pt-BR" dirty="0"/>
            </a:p>
          </p:txBody>
        </p:sp>
        <p:pic>
          <p:nvPicPr>
            <p:cNvPr id="1030" name="Picture 6" descr="ícone Livros Livre de Ravenna 3D Icon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0276" y="3919956"/>
              <a:ext cx="560452" cy="476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upo 35"/>
          <p:cNvGrpSpPr/>
          <p:nvPr/>
        </p:nvGrpSpPr>
        <p:grpSpPr>
          <a:xfrm>
            <a:off x="360026" y="4389010"/>
            <a:ext cx="6063113" cy="548692"/>
            <a:chOff x="363225" y="4513680"/>
            <a:chExt cx="6063113" cy="548692"/>
          </a:xfrm>
        </p:grpSpPr>
        <p:sp>
          <p:nvSpPr>
            <p:cNvPr id="33" name="Retângulo de cantos arredondados 32"/>
            <p:cNvSpPr/>
            <p:nvPr/>
          </p:nvSpPr>
          <p:spPr>
            <a:xfrm>
              <a:off x="363225" y="4513680"/>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Palavras do professor</a:t>
              </a:r>
              <a:endParaRPr lang="pt-BR" dirty="0"/>
            </a:p>
          </p:txBody>
        </p:sp>
        <p:pic>
          <p:nvPicPr>
            <p:cNvPr id="8" name="Imagem 7"/>
            <p:cNvPicPr>
              <a:picLocks noChangeAspect="1"/>
            </p:cNvPicPr>
            <p:nvPr/>
          </p:nvPicPr>
          <p:blipFill rotWithShape="1">
            <a:blip r:embed="rId13"/>
            <a:srcRect t="17852" b="15482"/>
            <a:stretch/>
          </p:blipFill>
          <p:spPr>
            <a:xfrm>
              <a:off x="444154" y="4532664"/>
              <a:ext cx="608582" cy="510724"/>
            </a:xfrm>
            <a:prstGeom prst="rect">
              <a:avLst/>
            </a:prstGeom>
          </p:spPr>
        </p:pic>
      </p:grpSp>
      <p:grpSp>
        <p:nvGrpSpPr>
          <p:cNvPr id="37" name="Grupo 36"/>
          <p:cNvGrpSpPr/>
          <p:nvPr/>
        </p:nvGrpSpPr>
        <p:grpSpPr>
          <a:xfrm>
            <a:off x="360027" y="5023908"/>
            <a:ext cx="6048154" cy="548692"/>
            <a:chOff x="363225" y="5148578"/>
            <a:chExt cx="6063113" cy="548692"/>
          </a:xfrm>
        </p:grpSpPr>
        <p:sp>
          <p:nvSpPr>
            <p:cNvPr id="34" name="Retângulo de cantos arredondados 33"/>
            <p:cNvSpPr/>
            <p:nvPr/>
          </p:nvSpPr>
          <p:spPr>
            <a:xfrm>
              <a:off x="363225" y="5148578"/>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Veja o vídeo!</a:t>
              </a:r>
            </a:p>
          </p:txBody>
        </p:sp>
        <p:pic>
          <p:nvPicPr>
            <p:cNvPr id="1036" name="Picture 12" descr="Blue Video Play Icon PNG Transparent Background, Free Download #8030 -  FreeIconsPN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835" t="5496" r="4274" b="2612"/>
            <a:stretch/>
          </p:blipFill>
          <p:spPr bwMode="auto">
            <a:xfrm>
              <a:off x="420276" y="5165512"/>
              <a:ext cx="632460" cy="5317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upo 56"/>
          <p:cNvGrpSpPr/>
          <p:nvPr/>
        </p:nvGrpSpPr>
        <p:grpSpPr>
          <a:xfrm>
            <a:off x="371491" y="5659707"/>
            <a:ext cx="6036690" cy="548692"/>
            <a:chOff x="348266" y="5783476"/>
            <a:chExt cx="6063113" cy="548692"/>
          </a:xfrm>
        </p:grpSpPr>
        <p:sp>
          <p:nvSpPr>
            <p:cNvPr id="45" name="Retângulo de cantos arredondados 44"/>
            <p:cNvSpPr/>
            <p:nvPr/>
          </p:nvSpPr>
          <p:spPr>
            <a:xfrm>
              <a:off x="348266" y="5783476"/>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Subcategoria</a:t>
              </a:r>
            </a:p>
          </p:txBody>
        </p:sp>
        <p:pic>
          <p:nvPicPr>
            <p:cNvPr id="38" name="Imagem 37"/>
            <p:cNvPicPr>
              <a:picLocks noChangeAspect="1"/>
            </p:cNvPicPr>
            <p:nvPr/>
          </p:nvPicPr>
          <p:blipFill>
            <a:blip r:embed="rId15"/>
            <a:stretch>
              <a:fillRect/>
            </a:stretch>
          </p:blipFill>
          <p:spPr>
            <a:xfrm>
              <a:off x="409966" y="5815842"/>
              <a:ext cx="657365" cy="504056"/>
            </a:xfrm>
            <a:prstGeom prst="rect">
              <a:avLst/>
            </a:prstGeom>
          </p:spPr>
        </p:pic>
      </p:grpSp>
      <p:pic>
        <p:nvPicPr>
          <p:cNvPr id="41" name="Imagem 40"/>
          <p:cNvPicPr>
            <a:picLocks noChangeAspect="1"/>
          </p:cNvPicPr>
          <p:nvPr/>
        </p:nvPicPr>
        <p:blipFill>
          <a:blip r:embed="rId16"/>
          <a:stretch>
            <a:fillRect/>
          </a:stretch>
        </p:blipFill>
        <p:spPr>
          <a:xfrm>
            <a:off x="4569209" y="1063745"/>
            <a:ext cx="515975" cy="522741"/>
          </a:xfrm>
          <a:prstGeom prst="rect">
            <a:avLst/>
          </a:prstGeom>
        </p:spPr>
      </p:pic>
      <p:grpSp>
        <p:nvGrpSpPr>
          <p:cNvPr id="48" name="Grupo 47"/>
          <p:cNvGrpSpPr/>
          <p:nvPr/>
        </p:nvGrpSpPr>
        <p:grpSpPr>
          <a:xfrm>
            <a:off x="371491" y="6277092"/>
            <a:ext cx="6036690" cy="548692"/>
            <a:chOff x="348266" y="6407663"/>
            <a:chExt cx="6063113" cy="548692"/>
          </a:xfrm>
        </p:grpSpPr>
        <p:sp>
          <p:nvSpPr>
            <p:cNvPr id="53" name="Retângulo de cantos arredondados 52"/>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Assunto</a:t>
              </a:r>
              <a:endParaRPr lang="pt-BR" dirty="0"/>
            </a:p>
          </p:txBody>
        </p:sp>
        <p:pic>
          <p:nvPicPr>
            <p:cNvPr id="47" name="Imagem 46"/>
            <p:cNvPicPr>
              <a:picLocks noChangeAspect="1"/>
            </p:cNvPicPr>
            <p:nvPr/>
          </p:nvPicPr>
          <p:blipFill>
            <a:blip r:embed="rId17"/>
            <a:stretch>
              <a:fillRect/>
            </a:stretch>
          </p:blipFill>
          <p:spPr>
            <a:xfrm>
              <a:off x="420276" y="6427862"/>
              <a:ext cx="848484" cy="513707"/>
            </a:xfrm>
            <a:prstGeom prst="rect">
              <a:avLst/>
            </a:prstGeom>
          </p:spPr>
        </p:pic>
      </p:grpSp>
      <p:pic>
        <p:nvPicPr>
          <p:cNvPr id="51" name="Imagem 50"/>
          <p:cNvPicPr>
            <a:picLocks noChangeAspect="1"/>
          </p:cNvPicPr>
          <p:nvPr/>
        </p:nvPicPr>
        <p:blipFill>
          <a:blip r:embed="rId18"/>
          <a:stretch>
            <a:fillRect/>
          </a:stretch>
        </p:blipFill>
        <p:spPr>
          <a:xfrm>
            <a:off x="3680883" y="1063745"/>
            <a:ext cx="524519" cy="522741"/>
          </a:xfrm>
          <a:prstGeom prst="rect">
            <a:avLst/>
          </a:prstGeom>
        </p:spPr>
      </p:pic>
      <p:grpSp>
        <p:nvGrpSpPr>
          <p:cNvPr id="73" name="Grupo 72"/>
          <p:cNvGrpSpPr/>
          <p:nvPr/>
        </p:nvGrpSpPr>
        <p:grpSpPr>
          <a:xfrm>
            <a:off x="389625" y="8197808"/>
            <a:ext cx="2808917" cy="380115"/>
            <a:chOff x="345069" y="7031145"/>
            <a:chExt cx="3011924" cy="560962"/>
          </a:xfrm>
        </p:grpSpPr>
        <p:sp>
          <p:nvSpPr>
            <p:cNvPr id="74" name="Retângulo de cantos arredondados 73"/>
            <p:cNvSpPr/>
            <p:nvPr/>
          </p:nvSpPr>
          <p:spPr>
            <a:xfrm>
              <a:off x="345069" y="7043415"/>
              <a:ext cx="301192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75" name="Retângulo de cantos arredondados 74"/>
            <p:cNvSpPr/>
            <p:nvPr/>
          </p:nvSpPr>
          <p:spPr>
            <a:xfrm>
              <a:off x="958088" y="7031145"/>
              <a:ext cx="2326896"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Categoria</a:t>
              </a:r>
            </a:p>
          </p:txBody>
        </p:sp>
        <p:pic>
          <p:nvPicPr>
            <p:cNvPr id="76" name="Imagem 75"/>
            <p:cNvPicPr>
              <a:picLocks noChangeAspect="1"/>
            </p:cNvPicPr>
            <p:nvPr/>
          </p:nvPicPr>
          <p:blipFill>
            <a:blip r:embed="rId19"/>
            <a:stretch>
              <a:fillRect/>
            </a:stretch>
          </p:blipFill>
          <p:spPr>
            <a:xfrm>
              <a:off x="403795" y="7051410"/>
              <a:ext cx="512026" cy="528427"/>
            </a:xfrm>
            <a:prstGeom prst="rect">
              <a:avLst/>
            </a:prstGeom>
          </p:spPr>
        </p:pic>
      </p:grpSp>
      <p:grpSp>
        <p:nvGrpSpPr>
          <p:cNvPr id="77" name="Grupo 76"/>
          <p:cNvGrpSpPr/>
          <p:nvPr/>
        </p:nvGrpSpPr>
        <p:grpSpPr>
          <a:xfrm>
            <a:off x="3238461" y="8198600"/>
            <a:ext cx="3062325" cy="371010"/>
            <a:chOff x="294667" y="1095777"/>
            <a:chExt cx="3206342" cy="560962"/>
          </a:xfrm>
        </p:grpSpPr>
        <p:sp>
          <p:nvSpPr>
            <p:cNvPr id="78" name="Retângulo de cantos arredondados 77"/>
            <p:cNvSpPr/>
            <p:nvPr/>
          </p:nvSpPr>
          <p:spPr>
            <a:xfrm>
              <a:off x="294667" y="1108047"/>
              <a:ext cx="3206342"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79" name="Retângulo de cantos arredondados 78"/>
            <p:cNvSpPr/>
            <p:nvPr/>
          </p:nvSpPr>
          <p:spPr>
            <a:xfrm>
              <a:off x="1062116" y="1095777"/>
              <a:ext cx="2366884" cy="548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Subcategoria</a:t>
              </a:r>
              <a:endParaRPr lang="pt-BR" dirty="0"/>
            </a:p>
          </p:txBody>
        </p:sp>
        <p:pic>
          <p:nvPicPr>
            <p:cNvPr id="80" name="Imagem 79"/>
            <p:cNvPicPr>
              <a:picLocks noChangeAspect="1"/>
            </p:cNvPicPr>
            <p:nvPr/>
          </p:nvPicPr>
          <p:blipFill>
            <a:blip r:embed="rId15"/>
            <a:stretch>
              <a:fillRect/>
            </a:stretch>
          </p:blipFill>
          <p:spPr>
            <a:xfrm>
              <a:off x="349709" y="1123843"/>
              <a:ext cx="657365" cy="504056"/>
            </a:xfrm>
            <a:prstGeom prst="rect">
              <a:avLst/>
            </a:prstGeom>
          </p:spPr>
        </p:pic>
      </p:grpSp>
      <p:sp>
        <p:nvSpPr>
          <p:cNvPr id="58" name="Retângulo de cantos arredondados 57"/>
          <p:cNvSpPr/>
          <p:nvPr/>
        </p:nvSpPr>
        <p:spPr>
          <a:xfrm>
            <a:off x="355739" y="6931573"/>
            <a:ext cx="6052441"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Assunto</a:t>
            </a:r>
          </a:p>
        </p:txBody>
      </p:sp>
      <p:pic>
        <p:nvPicPr>
          <p:cNvPr id="42" name="Imagem 41"/>
          <p:cNvPicPr>
            <a:picLocks noChangeAspect="1"/>
          </p:cNvPicPr>
          <p:nvPr/>
        </p:nvPicPr>
        <p:blipFill>
          <a:blip r:embed="rId20"/>
          <a:stretch>
            <a:fillRect/>
          </a:stretch>
        </p:blipFill>
        <p:spPr>
          <a:xfrm>
            <a:off x="430815" y="6944141"/>
            <a:ext cx="660849" cy="504056"/>
          </a:xfrm>
          <a:prstGeom prst="rect">
            <a:avLst/>
          </a:prstGeom>
        </p:spPr>
      </p:pic>
      <p:grpSp>
        <p:nvGrpSpPr>
          <p:cNvPr id="2" name="Grupo 1"/>
          <p:cNvGrpSpPr/>
          <p:nvPr/>
        </p:nvGrpSpPr>
        <p:grpSpPr>
          <a:xfrm>
            <a:off x="378577" y="7574744"/>
            <a:ext cx="6029604" cy="548692"/>
            <a:chOff x="378577" y="7574744"/>
            <a:chExt cx="6029604" cy="548692"/>
          </a:xfrm>
        </p:grpSpPr>
        <p:sp>
          <p:nvSpPr>
            <p:cNvPr id="63" name="Retângulo de cantos arredondados 62"/>
            <p:cNvSpPr/>
            <p:nvPr/>
          </p:nvSpPr>
          <p:spPr>
            <a:xfrm>
              <a:off x="378577" y="7574744"/>
              <a:ext cx="6029604"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Fica a dica</a:t>
              </a:r>
              <a:endParaRPr lang="pt-BR" dirty="0"/>
            </a:p>
          </p:txBody>
        </p:sp>
        <p:pic>
          <p:nvPicPr>
            <p:cNvPr id="55" name="Imagem 54"/>
            <p:cNvPicPr>
              <a:picLocks noChangeAspect="1"/>
            </p:cNvPicPr>
            <p:nvPr/>
          </p:nvPicPr>
          <p:blipFill>
            <a:blip r:embed="rId21"/>
            <a:stretch>
              <a:fillRect/>
            </a:stretch>
          </p:blipFill>
          <p:spPr>
            <a:xfrm>
              <a:off x="452700" y="7586053"/>
              <a:ext cx="806181" cy="525499"/>
            </a:xfrm>
            <a:prstGeom prst="rect">
              <a:avLst/>
            </a:prstGeom>
          </p:spPr>
        </p:pic>
      </p:grpSp>
      <p:grpSp>
        <p:nvGrpSpPr>
          <p:cNvPr id="50" name="Grupo 49"/>
          <p:cNvGrpSpPr/>
          <p:nvPr/>
        </p:nvGrpSpPr>
        <p:grpSpPr>
          <a:xfrm>
            <a:off x="369109" y="8660609"/>
            <a:ext cx="6054030" cy="569643"/>
            <a:chOff x="285728" y="1518382"/>
            <a:chExt cx="6239616" cy="569643"/>
          </a:xfrm>
        </p:grpSpPr>
        <p:sp>
          <p:nvSpPr>
            <p:cNvPr id="52" name="Retângulo de cantos arredondados 51"/>
            <p:cNvSpPr/>
            <p:nvPr/>
          </p:nvSpPr>
          <p:spPr>
            <a:xfrm>
              <a:off x="285728" y="1539333"/>
              <a:ext cx="6239616"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54" name="Picture 6" descr="Examination And Approval Management Svg - Approval Management Icon Png ,  Transparent Cartoon - Jing.fm"/>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38824" y="1518382"/>
              <a:ext cx="713911" cy="554298"/>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Cruz 55"/>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Cruz 5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61" name="Retângulo 6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64"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167901314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4"/>
          <a:srcRect/>
          <a:stretch>
            <a:fillRect/>
          </a:stretch>
        </p:blipFill>
        <p:spPr bwMode="auto">
          <a:xfrm>
            <a:off x="6100217" y="177494"/>
            <a:ext cx="660016" cy="918283"/>
          </a:xfrm>
          <a:prstGeom prst="rect">
            <a:avLst/>
          </a:prstGeom>
          <a:noFill/>
        </p:spPr>
      </p:pic>
      <p:sp>
        <p:nvSpPr>
          <p:cNvPr id="28" name="Retângulo de cantos arredondados 27"/>
          <p:cNvSpPr/>
          <p:nvPr/>
        </p:nvSpPr>
        <p:spPr>
          <a:xfrm>
            <a:off x="285728" y="1466403"/>
            <a:ext cx="6063113" cy="8167117"/>
          </a:xfrm>
          <a:prstGeom prst="roundRect">
            <a:avLst>
              <a:gd name="adj" fmla="val 5844"/>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fontAlgn="base"/>
            <a:endParaRPr lang="pt-BR" sz="1400" dirty="0" smtClean="0"/>
          </a:p>
          <a:p>
            <a:pPr fontAlgn="base"/>
            <a:r>
              <a:rPr lang="pt-BR" sz="1400" dirty="0" smtClean="0"/>
              <a:t>BRANCO</a:t>
            </a:r>
            <a:r>
              <a:rPr lang="pt-BR" sz="1400" dirty="0"/>
              <a:t>, R. H. F.; VINHA JR, R.; LEITE, D. E. S. </a:t>
            </a:r>
            <a:r>
              <a:rPr lang="pt-BR" sz="1400" b="1" dirty="0"/>
              <a:t>Gestão colaborativa de projetos</a:t>
            </a:r>
            <a:r>
              <a:rPr lang="pt-BR" sz="1400" dirty="0"/>
              <a:t>. 1. ed. São Paulo: Editora Saraiva, 2016</a:t>
            </a:r>
            <a:r>
              <a:rPr lang="pt-BR" sz="1400" dirty="0" smtClean="0"/>
              <a:t>.</a:t>
            </a:r>
          </a:p>
          <a:p>
            <a:pPr fontAlgn="base"/>
            <a:endParaRPr lang="pt-BR" sz="1400" dirty="0"/>
          </a:p>
          <a:p>
            <a:pPr fontAlgn="base"/>
            <a:r>
              <a:rPr lang="pt-BR" sz="1400" dirty="0"/>
              <a:t>CIERCO, A. A.; MONAT, A. S.; NASCIMENTO, F. P.; MENDES, J. R. B. M. </a:t>
            </a:r>
            <a:r>
              <a:rPr lang="pt-BR" sz="1400" b="1" dirty="0"/>
              <a:t>Gestão de projetos</a:t>
            </a:r>
            <a:r>
              <a:rPr lang="pt-BR" sz="1400" dirty="0"/>
              <a:t>. 1. ed. Rio de Janeiro: Editora FGV, 2012.</a:t>
            </a:r>
          </a:p>
          <a:p>
            <a:pPr fontAlgn="base"/>
            <a:r>
              <a:rPr lang="pt-BR" sz="1400" dirty="0"/>
              <a:t>KERZNER, H. SALADIS, F. P. </a:t>
            </a:r>
            <a:r>
              <a:rPr lang="pt-BR" sz="1400" b="1" dirty="0"/>
              <a:t>O que os gerentes precisam saber sobre projetos</a:t>
            </a:r>
            <a:r>
              <a:rPr lang="pt-BR" sz="1400" dirty="0"/>
              <a:t>. 1. ed. Porto Alegre: Editora Bookman, 2011</a:t>
            </a:r>
            <a:r>
              <a:rPr lang="pt-BR" sz="1400" dirty="0" smtClean="0"/>
              <a:t>.</a:t>
            </a:r>
          </a:p>
          <a:p>
            <a:pPr fontAlgn="base"/>
            <a:endParaRPr lang="pt-BR" sz="1400" dirty="0"/>
          </a:p>
          <a:p>
            <a:pPr fontAlgn="base"/>
            <a:r>
              <a:rPr lang="pt-BR" sz="1400" dirty="0"/>
              <a:t>PMI, Project Management Institute. </a:t>
            </a:r>
            <a:r>
              <a:rPr lang="pt-BR" sz="1400" b="1" dirty="0"/>
              <a:t>Um guia do conhecimento em gerenciamento de projetos (guia PMBOK)</a:t>
            </a:r>
            <a:r>
              <a:rPr lang="pt-BR" sz="1400" dirty="0"/>
              <a:t>. 6. ed. Project Management Institute, 2017. </a:t>
            </a:r>
            <a:endParaRPr lang="pt-BR" sz="1400" dirty="0" smtClean="0"/>
          </a:p>
          <a:p>
            <a:pPr fontAlgn="base"/>
            <a:endParaRPr lang="pt-BR" sz="1400" dirty="0"/>
          </a:p>
          <a:p>
            <a:pPr fontAlgn="base"/>
            <a:r>
              <a:rPr lang="pt-BR" sz="1400" dirty="0"/>
              <a:t>PMI, Project Management Institute. </a:t>
            </a:r>
            <a:r>
              <a:rPr lang="pt-BR" sz="1400" b="1" dirty="0"/>
              <a:t>Um guia do conhecimento em gerenciamento de projetos (guia PMBOK)</a:t>
            </a:r>
            <a:r>
              <a:rPr lang="pt-BR" sz="1400" dirty="0"/>
              <a:t>. 5. ed. Project Management Institute, 2013. </a:t>
            </a:r>
            <a:endParaRPr lang="pt-BR" sz="1400" dirty="0" smtClean="0"/>
          </a:p>
          <a:p>
            <a:pPr fontAlgn="base"/>
            <a:endParaRPr lang="pt-BR" sz="1400" dirty="0"/>
          </a:p>
          <a:p>
            <a:pPr fontAlgn="base"/>
            <a:r>
              <a:rPr lang="pt-BR" sz="1400" dirty="0"/>
              <a:t>TRENTIN, M. H. </a:t>
            </a:r>
            <a:r>
              <a:rPr lang="pt-BR" sz="1400" b="1" dirty="0"/>
              <a:t>Gerenciamento de projetos</a:t>
            </a:r>
            <a:r>
              <a:rPr lang="pt-BR" sz="1400" dirty="0"/>
              <a:t> – guia para certificações CAPM® e PMP®. 1. ed. São Paulo: Editora Atlas S.A, 2011.</a:t>
            </a:r>
          </a:p>
          <a:p>
            <a:pPr fontAlgn="base"/>
            <a:r>
              <a:rPr lang="pt-BR" sz="1400" dirty="0"/>
              <a:t>VALLE, A. B.; SOARES, C. A. P. S.; FINOCCHIO JR, J.; SILVA, L. S. F. </a:t>
            </a:r>
            <a:r>
              <a:rPr lang="pt-BR" sz="1400" b="1" dirty="0"/>
              <a:t>Fundamentos do gerenciamento de projetos</a:t>
            </a:r>
            <a:r>
              <a:rPr lang="pt-BR" sz="1400" dirty="0"/>
              <a:t>. 1. ed. Rio de Janeiro: Editora FGV, 2008.</a:t>
            </a:r>
          </a:p>
          <a:p>
            <a:pPr fontAlgn="base"/>
            <a:endParaRPr lang="pt-BR" sz="1400" dirty="0"/>
          </a:p>
        </p:txBody>
      </p:sp>
      <p:grpSp>
        <p:nvGrpSpPr>
          <p:cNvPr id="6" name="Grupo 5"/>
          <p:cNvGrpSpPr/>
          <p:nvPr/>
        </p:nvGrpSpPr>
        <p:grpSpPr>
          <a:xfrm>
            <a:off x="6348841" y="1532888"/>
            <a:ext cx="450850" cy="8028624"/>
            <a:chOff x="6348841" y="1532888"/>
            <a:chExt cx="450850" cy="8028624"/>
          </a:xfrm>
        </p:grpSpPr>
        <p:sp>
          <p:nvSpPr>
            <p:cNvPr id="22" name="Retângulo de cantos arredondados 21"/>
            <p:cNvSpPr/>
            <p:nvPr/>
          </p:nvSpPr>
          <p:spPr>
            <a:xfrm rot="5400000">
              <a:off x="2559954" y="5321775"/>
              <a:ext cx="8028624"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lvl="0" algn="ctr"/>
              <a:r>
                <a:rPr lang="pt-BR" b="1" dirty="0" smtClean="0"/>
                <a:t> REFERÊNCIAS BIBLIOGRÁFICAS</a:t>
              </a:r>
              <a:endParaRPr lang="pt-BR" dirty="0"/>
            </a:p>
          </p:txBody>
        </p:sp>
        <p:pic>
          <p:nvPicPr>
            <p:cNvPr id="23" name="Imagem 22"/>
            <p:cNvPicPr>
              <a:picLocks noChangeAspect="1"/>
            </p:cNvPicPr>
            <p:nvPr/>
          </p:nvPicPr>
          <p:blipFill>
            <a:blip r:embed="rId5"/>
            <a:stretch>
              <a:fillRect/>
            </a:stretch>
          </p:blipFill>
          <p:spPr>
            <a:xfrm rot="5400000">
              <a:off x="6010271" y="1978961"/>
              <a:ext cx="1123541" cy="422103"/>
            </a:xfrm>
            <a:prstGeom prst="rect">
              <a:avLst/>
            </a:prstGeom>
          </p:spPr>
        </p:pic>
      </p:grpSp>
      <p:grpSp>
        <p:nvGrpSpPr>
          <p:cNvPr id="2" name="Grupo 1"/>
          <p:cNvGrpSpPr/>
          <p:nvPr/>
        </p:nvGrpSpPr>
        <p:grpSpPr>
          <a:xfrm>
            <a:off x="303101" y="1051243"/>
            <a:ext cx="3845979" cy="380115"/>
            <a:chOff x="303101" y="1051243"/>
            <a:chExt cx="3845979" cy="380115"/>
          </a:xfrm>
        </p:grpSpPr>
        <p:sp>
          <p:nvSpPr>
            <p:cNvPr id="31" name="Retângulo de cantos arredondados 30"/>
            <p:cNvSpPr/>
            <p:nvPr/>
          </p:nvSpPr>
          <p:spPr>
            <a:xfrm>
              <a:off x="303101" y="1059557"/>
              <a:ext cx="3845979" cy="3718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sp>
          <p:nvSpPr>
            <p:cNvPr id="32" name="Retângulo de cantos arredondados 31"/>
            <p:cNvSpPr/>
            <p:nvPr/>
          </p:nvSpPr>
          <p:spPr>
            <a:xfrm>
              <a:off x="895350" y="1051243"/>
              <a:ext cx="3181722" cy="371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pt-BR" b="1" dirty="0"/>
                <a:t>REFERÊNCIAS BIBLIOGRÁFICAS</a:t>
              </a:r>
              <a:endParaRPr lang="pt-BR" dirty="0"/>
            </a:p>
          </p:txBody>
        </p:sp>
        <p:pic>
          <p:nvPicPr>
            <p:cNvPr id="35" name="Imagem 34"/>
            <p:cNvPicPr>
              <a:picLocks noChangeAspect="1"/>
            </p:cNvPicPr>
            <p:nvPr/>
          </p:nvPicPr>
          <p:blipFill>
            <a:blip r:embed="rId6"/>
            <a:stretch>
              <a:fillRect/>
            </a:stretch>
          </p:blipFill>
          <p:spPr>
            <a:xfrm>
              <a:off x="359837" y="1064975"/>
              <a:ext cx="494678" cy="358069"/>
            </a:xfrm>
            <a:prstGeom prst="rect">
              <a:avLst/>
            </a:prstGeom>
          </p:spPr>
        </p:pic>
      </p:grpSp>
      <p:sp>
        <p:nvSpPr>
          <p:cNvPr id="37" name="Cruz 36"/>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ruz 37"/>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40" name="Retângulo 39"/>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0"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Tree>
    <p:extLst>
      <p:ext uri="{BB962C8B-B14F-4D97-AF65-F5344CB8AC3E}">
        <p14:creationId xmlns:p14="http://schemas.microsoft.com/office/powerpoint/2010/main" val="324324020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gd name="adj" fmla="val 1069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481990"/>
            <a:ext cx="6023591" cy="4047074"/>
          </a:xfrm>
          <a:prstGeom prst="roundRect">
            <a:avLst>
              <a:gd name="adj" fmla="val 3579"/>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7" name="Imagem 6"/>
          <p:cNvPicPr>
            <a:picLocks noChangeAspect="1"/>
          </p:cNvPicPr>
          <p:nvPr/>
        </p:nvPicPr>
        <p:blipFill>
          <a:blip r:embed="rId6"/>
          <a:stretch>
            <a:fillRect/>
          </a:stretch>
        </p:blipFill>
        <p:spPr>
          <a:xfrm>
            <a:off x="536064" y="6321152"/>
            <a:ext cx="4829175" cy="447675"/>
          </a:xfrm>
          <a:prstGeom prst="rect">
            <a:avLst/>
          </a:prstGeom>
        </p:spPr>
      </p:pic>
      <p:pic>
        <p:nvPicPr>
          <p:cNvPr id="8" name="Imagem 7"/>
          <p:cNvPicPr>
            <a:picLocks noChangeAspect="1"/>
          </p:cNvPicPr>
          <p:nvPr/>
        </p:nvPicPr>
        <p:blipFill>
          <a:blip r:embed="rId7"/>
          <a:stretch>
            <a:fillRect/>
          </a:stretch>
        </p:blipFill>
        <p:spPr>
          <a:xfrm>
            <a:off x="359059" y="1619654"/>
            <a:ext cx="5876925" cy="3362325"/>
          </a:xfrm>
          <a:prstGeom prst="rect">
            <a:avLst/>
          </a:prstGeom>
        </p:spPr>
      </p:pic>
    </p:spTree>
    <p:extLst>
      <p:ext uri="{BB962C8B-B14F-4D97-AF65-F5344CB8AC3E}">
        <p14:creationId xmlns:p14="http://schemas.microsoft.com/office/powerpoint/2010/main" val="346462020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gd name="adj" fmla="val 1069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481990"/>
            <a:ext cx="6023591" cy="4047074"/>
          </a:xfrm>
          <a:prstGeom prst="roundRect">
            <a:avLst>
              <a:gd name="adj" fmla="val 3579"/>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4" name="Imagem 3"/>
          <p:cNvPicPr>
            <a:picLocks noChangeAspect="1"/>
          </p:cNvPicPr>
          <p:nvPr/>
        </p:nvPicPr>
        <p:blipFill>
          <a:blip r:embed="rId6"/>
          <a:stretch>
            <a:fillRect/>
          </a:stretch>
        </p:blipFill>
        <p:spPr>
          <a:xfrm>
            <a:off x="439086" y="6249144"/>
            <a:ext cx="3981450" cy="457200"/>
          </a:xfrm>
          <a:prstGeom prst="rect">
            <a:avLst/>
          </a:prstGeom>
        </p:spPr>
      </p:pic>
      <p:pic>
        <p:nvPicPr>
          <p:cNvPr id="6" name="Imagem 5"/>
          <p:cNvPicPr>
            <a:picLocks noChangeAspect="1"/>
          </p:cNvPicPr>
          <p:nvPr/>
        </p:nvPicPr>
        <p:blipFill>
          <a:blip r:embed="rId7"/>
          <a:stretch>
            <a:fillRect/>
          </a:stretch>
        </p:blipFill>
        <p:spPr>
          <a:xfrm>
            <a:off x="389810" y="1614208"/>
            <a:ext cx="5811523" cy="3554815"/>
          </a:xfrm>
          <a:prstGeom prst="rect">
            <a:avLst/>
          </a:prstGeom>
        </p:spPr>
      </p:pic>
    </p:spTree>
    <p:extLst>
      <p:ext uri="{BB962C8B-B14F-4D97-AF65-F5344CB8AC3E}">
        <p14:creationId xmlns:p14="http://schemas.microsoft.com/office/powerpoint/2010/main" val="371741546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gd name="adj" fmla="val 1069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481990"/>
            <a:ext cx="6023591" cy="4047074"/>
          </a:xfrm>
          <a:prstGeom prst="roundRect">
            <a:avLst>
              <a:gd name="adj" fmla="val 3579"/>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7" name="Imagem 6"/>
          <p:cNvPicPr>
            <a:picLocks noChangeAspect="1"/>
          </p:cNvPicPr>
          <p:nvPr/>
        </p:nvPicPr>
        <p:blipFill>
          <a:blip r:embed="rId6"/>
          <a:stretch>
            <a:fillRect/>
          </a:stretch>
        </p:blipFill>
        <p:spPr>
          <a:xfrm>
            <a:off x="512307" y="6249144"/>
            <a:ext cx="4133850" cy="409575"/>
          </a:xfrm>
          <a:prstGeom prst="rect">
            <a:avLst/>
          </a:prstGeom>
        </p:spPr>
      </p:pic>
      <p:pic>
        <p:nvPicPr>
          <p:cNvPr id="8" name="Imagem 7"/>
          <p:cNvPicPr>
            <a:picLocks noChangeAspect="1"/>
          </p:cNvPicPr>
          <p:nvPr/>
        </p:nvPicPr>
        <p:blipFill>
          <a:blip r:embed="rId7"/>
          <a:stretch>
            <a:fillRect/>
          </a:stretch>
        </p:blipFill>
        <p:spPr>
          <a:xfrm>
            <a:off x="381969" y="1648634"/>
            <a:ext cx="5810250" cy="3238500"/>
          </a:xfrm>
          <a:prstGeom prst="rect">
            <a:avLst/>
          </a:prstGeom>
        </p:spPr>
      </p:pic>
    </p:spTree>
    <p:extLst>
      <p:ext uri="{BB962C8B-B14F-4D97-AF65-F5344CB8AC3E}">
        <p14:creationId xmlns:p14="http://schemas.microsoft.com/office/powerpoint/2010/main" val="308039531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gd name="adj" fmla="val 1069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481990"/>
            <a:ext cx="6023591" cy="4047074"/>
          </a:xfrm>
          <a:prstGeom prst="roundRect">
            <a:avLst>
              <a:gd name="adj" fmla="val 3579"/>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6"/>
          <a:stretch>
            <a:fillRect/>
          </a:stretch>
        </p:blipFill>
        <p:spPr>
          <a:xfrm>
            <a:off x="502727" y="6177136"/>
            <a:ext cx="3838575" cy="400050"/>
          </a:xfrm>
          <a:prstGeom prst="rect">
            <a:avLst/>
          </a:prstGeom>
        </p:spPr>
      </p:pic>
      <p:pic>
        <p:nvPicPr>
          <p:cNvPr id="6" name="Imagem 5"/>
          <p:cNvPicPr>
            <a:picLocks noChangeAspect="1"/>
          </p:cNvPicPr>
          <p:nvPr/>
        </p:nvPicPr>
        <p:blipFill>
          <a:blip r:embed="rId7"/>
          <a:stretch>
            <a:fillRect/>
          </a:stretch>
        </p:blipFill>
        <p:spPr>
          <a:xfrm>
            <a:off x="420972" y="1625262"/>
            <a:ext cx="5753100" cy="3181350"/>
          </a:xfrm>
          <a:prstGeom prst="rect">
            <a:avLst/>
          </a:prstGeom>
        </p:spPr>
      </p:pic>
    </p:spTree>
    <p:extLst>
      <p:ext uri="{BB962C8B-B14F-4D97-AF65-F5344CB8AC3E}">
        <p14:creationId xmlns:p14="http://schemas.microsoft.com/office/powerpoint/2010/main" val="388033600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gd name="adj" fmla="val 1069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481990"/>
            <a:ext cx="6023591" cy="4047074"/>
          </a:xfrm>
          <a:prstGeom prst="roundRect">
            <a:avLst>
              <a:gd name="adj" fmla="val 3579"/>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6"/>
          <a:stretch>
            <a:fillRect/>
          </a:stretch>
        </p:blipFill>
        <p:spPr>
          <a:xfrm>
            <a:off x="458924" y="6177136"/>
            <a:ext cx="5591175" cy="733425"/>
          </a:xfrm>
          <a:prstGeom prst="rect">
            <a:avLst/>
          </a:prstGeom>
        </p:spPr>
      </p:pic>
      <p:pic>
        <p:nvPicPr>
          <p:cNvPr id="6" name="Imagem 5"/>
          <p:cNvPicPr>
            <a:picLocks noChangeAspect="1"/>
          </p:cNvPicPr>
          <p:nvPr/>
        </p:nvPicPr>
        <p:blipFill>
          <a:blip r:embed="rId7"/>
          <a:stretch>
            <a:fillRect/>
          </a:stretch>
        </p:blipFill>
        <p:spPr>
          <a:xfrm>
            <a:off x="425586" y="1530838"/>
            <a:ext cx="5657850" cy="3962400"/>
          </a:xfrm>
          <a:prstGeom prst="rect">
            <a:avLst/>
          </a:prstGeom>
        </p:spPr>
      </p:pic>
    </p:spTree>
    <p:extLst>
      <p:ext uri="{BB962C8B-B14F-4D97-AF65-F5344CB8AC3E}">
        <p14:creationId xmlns:p14="http://schemas.microsoft.com/office/powerpoint/2010/main" val="389237566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gd name="adj" fmla="val 1069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481990"/>
            <a:ext cx="6023591" cy="4047074"/>
          </a:xfrm>
          <a:prstGeom prst="roundRect">
            <a:avLst>
              <a:gd name="adj" fmla="val 3579"/>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4" name="Imagem 3"/>
          <p:cNvPicPr>
            <a:picLocks noChangeAspect="1"/>
          </p:cNvPicPr>
          <p:nvPr/>
        </p:nvPicPr>
        <p:blipFill>
          <a:blip r:embed="rId6"/>
          <a:stretch>
            <a:fillRect/>
          </a:stretch>
        </p:blipFill>
        <p:spPr>
          <a:xfrm>
            <a:off x="538893" y="6249144"/>
            <a:ext cx="3857625" cy="457200"/>
          </a:xfrm>
          <a:prstGeom prst="rect">
            <a:avLst/>
          </a:prstGeom>
        </p:spPr>
      </p:pic>
      <p:pic>
        <p:nvPicPr>
          <p:cNvPr id="6" name="Imagem 5"/>
          <p:cNvPicPr>
            <a:picLocks noChangeAspect="1"/>
          </p:cNvPicPr>
          <p:nvPr/>
        </p:nvPicPr>
        <p:blipFill>
          <a:blip r:embed="rId7"/>
          <a:stretch>
            <a:fillRect/>
          </a:stretch>
        </p:blipFill>
        <p:spPr>
          <a:xfrm>
            <a:off x="456861" y="1576407"/>
            <a:ext cx="5600700" cy="3781425"/>
          </a:xfrm>
          <a:prstGeom prst="rect">
            <a:avLst/>
          </a:prstGeom>
        </p:spPr>
      </p:pic>
    </p:spTree>
    <p:extLst>
      <p:ext uri="{BB962C8B-B14F-4D97-AF65-F5344CB8AC3E}">
        <p14:creationId xmlns:p14="http://schemas.microsoft.com/office/powerpoint/2010/main" val="111043133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gd name="adj" fmla="val 1069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481990"/>
            <a:ext cx="6023591" cy="4047074"/>
          </a:xfrm>
          <a:prstGeom prst="roundRect">
            <a:avLst>
              <a:gd name="adj" fmla="val 3579"/>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4" name="Imagem 3"/>
          <p:cNvPicPr>
            <a:picLocks noChangeAspect="1"/>
          </p:cNvPicPr>
          <p:nvPr/>
        </p:nvPicPr>
        <p:blipFill>
          <a:blip r:embed="rId6"/>
          <a:stretch>
            <a:fillRect/>
          </a:stretch>
        </p:blipFill>
        <p:spPr>
          <a:xfrm>
            <a:off x="381564" y="1638669"/>
            <a:ext cx="5877026" cy="3602363"/>
          </a:xfrm>
          <a:prstGeom prst="rect">
            <a:avLst/>
          </a:prstGeom>
        </p:spPr>
      </p:pic>
      <p:pic>
        <p:nvPicPr>
          <p:cNvPr id="6" name="Imagem 5"/>
          <p:cNvPicPr>
            <a:picLocks noChangeAspect="1"/>
          </p:cNvPicPr>
          <p:nvPr/>
        </p:nvPicPr>
        <p:blipFill>
          <a:blip r:embed="rId7"/>
          <a:stretch>
            <a:fillRect/>
          </a:stretch>
        </p:blipFill>
        <p:spPr>
          <a:xfrm>
            <a:off x="527217" y="6177136"/>
            <a:ext cx="4248150" cy="409575"/>
          </a:xfrm>
          <a:prstGeom prst="rect">
            <a:avLst/>
          </a:prstGeom>
        </p:spPr>
      </p:pic>
    </p:spTree>
    <p:extLst>
      <p:ext uri="{BB962C8B-B14F-4D97-AF65-F5344CB8AC3E}">
        <p14:creationId xmlns:p14="http://schemas.microsoft.com/office/powerpoint/2010/main" val="10989382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gd name="adj" fmla="val 1069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481990"/>
            <a:ext cx="6023591" cy="4047074"/>
          </a:xfrm>
          <a:prstGeom prst="roundRect">
            <a:avLst>
              <a:gd name="adj" fmla="val 3579"/>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6"/>
          <a:stretch>
            <a:fillRect/>
          </a:stretch>
        </p:blipFill>
        <p:spPr>
          <a:xfrm>
            <a:off x="357959" y="1611420"/>
            <a:ext cx="5885868" cy="3519690"/>
          </a:xfrm>
          <a:prstGeom prst="rect">
            <a:avLst/>
          </a:prstGeom>
        </p:spPr>
      </p:pic>
      <p:pic>
        <p:nvPicPr>
          <p:cNvPr id="4" name="Imagem 3"/>
          <p:cNvPicPr>
            <a:picLocks noChangeAspect="1"/>
          </p:cNvPicPr>
          <p:nvPr/>
        </p:nvPicPr>
        <p:blipFill>
          <a:blip r:embed="rId7"/>
          <a:stretch>
            <a:fillRect/>
          </a:stretch>
        </p:blipFill>
        <p:spPr>
          <a:xfrm>
            <a:off x="476672" y="6177136"/>
            <a:ext cx="3733800" cy="419100"/>
          </a:xfrm>
          <a:prstGeom prst="rect">
            <a:avLst/>
          </a:prstGeom>
        </p:spPr>
      </p:pic>
    </p:spTree>
    <p:extLst>
      <p:ext uri="{BB962C8B-B14F-4D97-AF65-F5344CB8AC3E}">
        <p14:creationId xmlns:p14="http://schemas.microsoft.com/office/powerpoint/2010/main" val="180061165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gd name="adj" fmla="val 1069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481990"/>
            <a:ext cx="6023591" cy="4047074"/>
          </a:xfrm>
          <a:prstGeom prst="roundRect">
            <a:avLst>
              <a:gd name="adj" fmla="val 3579"/>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6"/>
          <a:stretch>
            <a:fillRect/>
          </a:stretch>
        </p:blipFill>
        <p:spPr>
          <a:xfrm>
            <a:off x="513184" y="6249144"/>
            <a:ext cx="4572000" cy="400050"/>
          </a:xfrm>
          <a:prstGeom prst="rect">
            <a:avLst/>
          </a:prstGeom>
        </p:spPr>
      </p:pic>
      <p:pic>
        <p:nvPicPr>
          <p:cNvPr id="4" name="Imagem 3"/>
          <p:cNvPicPr>
            <a:picLocks noChangeAspect="1"/>
          </p:cNvPicPr>
          <p:nvPr/>
        </p:nvPicPr>
        <p:blipFill>
          <a:blip r:embed="rId7"/>
          <a:stretch>
            <a:fillRect/>
          </a:stretch>
        </p:blipFill>
        <p:spPr>
          <a:xfrm>
            <a:off x="360388" y="1657283"/>
            <a:ext cx="5860083" cy="2719653"/>
          </a:xfrm>
          <a:prstGeom prst="rect">
            <a:avLst/>
          </a:prstGeom>
        </p:spPr>
      </p:pic>
    </p:spTree>
    <p:extLst>
      <p:ext uri="{BB962C8B-B14F-4D97-AF65-F5344CB8AC3E}">
        <p14:creationId xmlns:p14="http://schemas.microsoft.com/office/powerpoint/2010/main" val="12720642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1" name="Retângulo de cantos arredondados 20"/>
          <p:cNvSpPr/>
          <p:nvPr/>
        </p:nvSpPr>
        <p:spPr>
          <a:xfrm>
            <a:off x="384070" y="2373489"/>
            <a:ext cx="6063113" cy="5315815"/>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pPr algn="just"/>
            <a:endParaRPr lang="pt-BR" sz="1400" dirty="0"/>
          </a:p>
        </p:txBody>
      </p:sp>
      <p:sp>
        <p:nvSpPr>
          <p:cNvPr id="28" name="Cruz 27"/>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ruz 28"/>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31" name="Retângulo 30"/>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graphicFrame>
        <p:nvGraphicFramePr>
          <p:cNvPr id="32" name="Diagrama 31"/>
          <p:cNvGraphicFramePr/>
          <p:nvPr>
            <p:extLst>
              <p:ext uri="{D42A27DB-BD31-4B8C-83A1-F6EECF244321}">
                <p14:modId xmlns:p14="http://schemas.microsoft.com/office/powerpoint/2010/main" val="4146114474"/>
              </p:ext>
            </p:extLst>
          </p:nvPr>
        </p:nvGraphicFramePr>
        <p:xfrm>
          <a:off x="352873" y="1041002"/>
          <a:ext cx="3076127" cy="7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4" name="Grupo 33"/>
          <p:cNvGrpSpPr/>
          <p:nvPr/>
        </p:nvGrpSpPr>
        <p:grpSpPr>
          <a:xfrm>
            <a:off x="384069" y="1820113"/>
            <a:ext cx="6063113" cy="548692"/>
            <a:chOff x="363225" y="3870509"/>
            <a:chExt cx="6063113" cy="548692"/>
          </a:xfrm>
        </p:grpSpPr>
        <p:sp>
          <p:nvSpPr>
            <p:cNvPr id="35" name="Retângulo de cantos arredondados 34"/>
            <p:cNvSpPr/>
            <p:nvPr/>
          </p:nvSpPr>
          <p:spPr>
            <a:xfrm>
              <a:off x="363225" y="3870509"/>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Indicação de livro</a:t>
              </a:r>
              <a:endParaRPr lang="pt-BR" dirty="0"/>
            </a:p>
          </p:txBody>
        </p:sp>
        <p:pic>
          <p:nvPicPr>
            <p:cNvPr id="36" name="Picture 6" descr="ícone Livros Livre de Ravenna 3D Icon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276" y="3919956"/>
              <a:ext cx="560452" cy="476883"/>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tângulo 2"/>
          <p:cNvSpPr/>
          <p:nvPr/>
        </p:nvSpPr>
        <p:spPr>
          <a:xfrm>
            <a:off x="934489" y="2426471"/>
            <a:ext cx="5142540" cy="400110"/>
          </a:xfrm>
          <a:prstGeom prst="rect">
            <a:avLst/>
          </a:prstGeom>
        </p:spPr>
        <p:txBody>
          <a:bodyPr wrap="square">
            <a:spAutoFit/>
          </a:bodyPr>
          <a:lstStyle/>
          <a:p>
            <a:pPr fontAlgn="base"/>
            <a:r>
              <a:rPr lang="pt-BR" sz="2000" b="1" dirty="0" smtClean="0">
                <a:solidFill>
                  <a:srgbClr val="333333"/>
                </a:solidFill>
                <a:latin typeface="inherit"/>
              </a:rPr>
              <a:t>Título:</a:t>
            </a:r>
            <a:r>
              <a:rPr lang="pt-BR" dirty="0" smtClean="0">
                <a:solidFill>
                  <a:srgbClr val="333333"/>
                </a:solidFill>
                <a:latin typeface="Poppins"/>
              </a:rPr>
              <a:t> </a:t>
            </a:r>
            <a:r>
              <a:rPr lang="pt-BR" sz="1600" dirty="0">
                <a:solidFill>
                  <a:srgbClr val="333333"/>
                </a:solidFill>
                <a:latin typeface="Poppins"/>
              </a:rPr>
              <a:t>Gerenciamento de Projetos</a:t>
            </a:r>
            <a:endParaRPr lang="pt-BR" sz="1600" b="0" i="0" dirty="0">
              <a:solidFill>
                <a:srgbClr val="333333"/>
              </a:solidFill>
              <a:effectLst/>
              <a:latin typeface="Poppins"/>
            </a:endParaRPr>
          </a:p>
        </p:txBody>
      </p:sp>
      <p:sp>
        <p:nvSpPr>
          <p:cNvPr id="4" name="Retângulo 3"/>
          <p:cNvSpPr/>
          <p:nvPr/>
        </p:nvSpPr>
        <p:spPr>
          <a:xfrm>
            <a:off x="3801766" y="3004099"/>
            <a:ext cx="2606415" cy="307777"/>
          </a:xfrm>
          <a:prstGeom prst="rect">
            <a:avLst/>
          </a:prstGeom>
        </p:spPr>
        <p:txBody>
          <a:bodyPr wrap="square">
            <a:spAutoFit/>
          </a:bodyPr>
          <a:lstStyle/>
          <a:p>
            <a:pPr fontAlgn="base"/>
            <a:r>
              <a:rPr lang="pt-BR" sz="1400" b="1" dirty="0" smtClean="0">
                <a:solidFill>
                  <a:srgbClr val="333333"/>
                </a:solidFill>
                <a:latin typeface="inherit"/>
              </a:rPr>
              <a:t>Autor:</a:t>
            </a:r>
            <a:r>
              <a:rPr lang="pt-BR" sz="1400" dirty="0">
                <a:solidFill>
                  <a:srgbClr val="333333"/>
                </a:solidFill>
                <a:latin typeface="Poppins"/>
              </a:rPr>
              <a:t> </a:t>
            </a:r>
            <a:r>
              <a:rPr lang="pt-BR" sz="1400" dirty="0"/>
              <a:t>Harold R. Kerzner</a:t>
            </a:r>
            <a:endParaRPr lang="pt-BR" sz="1400" b="0" i="0" dirty="0">
              <a:solidFill>
                <a:srgbClr val="333333"/>
              </a:solidFill>
              <a:effectLst/>
              <a:latin typeface="Poppins"/>
            </a:endParaRPr>
          </a:p>
        </p:txBody>
      </p:sp>
      <p:sp>
        <p:nvSpPr>
          <p:cNvPr id="6" name="Retângulo 5"/>
          <p:cNvSpPr/>
          <p:nvPr/>
        </p:nvSpPr>
        <p:spPr>
          <a:xfrm>
            <a:off x="3802750" y="4138790"/>
            <a:ext cx="1715534" cy="307777"/>
          </a:xfrm>
          <a:prstGeom prst="rect">
            <a:avLst/>
          </a:prstGeom>
        </p:spPr>
        <p:txBody>
          <a:bodyPr wrap="none">
            <a:spAutoFit/>
          </a:bodyPr>
          <a:lstStyle/>
          <a:p>
            <a:pPr fontAlgn="base"/>
            <a:r>
              <a:rPr lang="pt-BR" sz="1400" b="1" dirty="0">
                <a:solidFill>
                  <a:srgbClr val="333333"/>
                </a:solidFill>
                <a:latin typeface="inherit"/>
              </a:rPr>
              <a:t>Data:</a:t>
            </a:r>
            <a:r>
              <a:rPr lang="pt-BR" sz="1400" dirty="0">
                <a:solidFill>
                  <a:srgbClr val="333333"/>
                </a:solidFill>
                <a:latin typeface="Poppins"/>
              </a:rPr>
              <a:t> </a:t>
            </a:r>
            <a:r>
              <a:rPr lang="pt-BR" sz="1400" dirty="0" smtClean="0">
                <a:solidFill>
                  <a:srgbClr val="333333"/>
                </a:solidFill>
                <a:latin typeface="Poppins"/>
              </a:rPr>
              <a:t>Janeiro/2015</a:t>
            </a:r>
            <a:endParaRPr lang="pt-BR" sz="1400" b="0" i="0" dirty="0">
              <a:solidFill>
                <a:srgbClr val="333333"/>
              </a:solidFill>
              <a:effectLst/>
              <a:latin typeface="Poppins"/>
            </a:endParaRPr>
          </a:p>
        </p:txBody>
      </p:sp>
      <p:sp>
        <p:nvSpPr>
          <p:cNvPr id="7" name="Retângulo 6"/>
          <p:cNvSpPr/>
          <p:nvPr/>
        </p:nvSpPr>
        <p:spPr>
          <a:xfrm>
            <a:off x="3797151" y="4634834"/>
            <a:ext cx="1880579" cy="307777"/>
          </a:xfrm>
          <a:prstGeom prst="rect">
            <a:avLst/>
          </a:prstGeom>
        </p:spPr>
        <p:txBody>
          <a:bodyPr wrap="none">
            <a:spAutoFit/>
          </a:bodyPr>
          <a:lstStyle/>
          <a:p>
            <a:r>
              <a:rPr lang="pt-BR" sz="1400" b="1" dirty="0">
                <a:solidFill>
                  <a:srgbClr val="333333"/>
                </a:solidFill>
                <a:latin typeface="Poppins"/>
              </a:rPr>
              <a:t>Tipo:</a:t>
            </a:r>
            <a:r>
              <a:rPr lang="pt-BR" sz="1400" dirty="0">
                <a:solidFill>
                  <a:srgbClr val="333333"/>
                </a:solidFill>
                <a:latin typeface="Poppins"/>
              </a:rPr>
              <a:t> </a:t>
            </a:r>
            <a:r>
              <a:rPr lang="pt-BR" sz="1400" dirty="0" smtClean="0">
                <a:solidFill>
                  <a:srgbClr val="333333"/>
                </a:solidFill>
                <a:latin typeface="Poppins"/>
              </a:rPr>
              <a:t>Livro impresso</a:t>
            </a:r>
            <a:r>
              <a:rPr lang="pt-BR" sz="1400" dirty="0">
                <a:solidFill>
                  <a:srgbClr val="333333"/>
                </a:solidFill>
                <a:latin typeface="Poppins"/>
              </a:rPr>
              <a:t> </a:t>
            </a:r>
            <a:endParaRPr lang="pt-BR" sz="1400" dirty="0"/>
          </a:p>
        </p:txBody>
      </p:sp>
      <p:sp>
        <p:nvSpPr>
          <p:cNvPr id="22"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11" name="Imagem 10"/>
          <p:cNvPicPr>
            <a:picLocks noChangeAspect="1"/>
          </p:cNvPicPr>
          <p:nvPr/>
        </p:nvPicPr>
        <p:blipFill>
          <a:blip r:embed="rId10"/>
          <a:stretch>
            <a:fillRect/>
          </a:stretch>
        </p:blipFill>
        <p:spPr>
          <a:xfrm>
            <a:off x="538611" y="2861899"/>
            <a:ext cx="3250429" cy="4374592"/>
          </a:xfrm>
          <a:prstGeom prst="rect">
            <a:avLst/>
          </a:prstGeom>
        </p:spPr>
      </p:pic>
    </p:spTree>
    <p:extLst>
      <p:ext uri="{BB962C8B-B14F-4D97-AF65-F5344CB8AC3E}">
        <p14:creationId xmlns:p14="http://schemas.microsoft.com/office/powerpoint/2010/main" val="82940322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Conector reto 4"/>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ângulo de cantos arredondados 11"/>
          <p:cNvSpPr/>
          <p:nvPr/>
        </p:nvSpPr>
        <p:spPr>
          <a:xfrm flipH="1">
            <a:off x="6525344" y="1095777"/>
            <a:ext cx="117726" cy="8465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4" name="Retângulo de cantos arredondados 23"/>
          <p:cNvSpPr/>
          <p:nvPr/>
        </p:nvSpPr>
        <p:spPr>
          <a:xfrm>
            <a:off x="285728" y="5601072"/>
            <a:ext cx="6023590" cy="3960440"/>
          </a:xfrm>
          <a:prstGeom prst="roundRect">
            <a:avLst>
              <a:gd name="adj" fmla="val 10691"/>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r>
              <a:rPr lang="pt-BR" sz="1400" dirty="0" smtClean="0"/>
              <a:t>Resposta:</a:t>
            </a:r>
          </a:p>
          <a:p>
            <a:endParaRPr lang="pt-BR" sz="1300" dirty="0"/>
          </a:p>
          <a:p>
            <a:endParaRPr lang="pt-BR" sz="1400" dirty="0" smtClean="0"/>
          </a:p>
          <a:p>
            <a:endParaRPr lang="pt-BR" sz="1400" dirty="0"/>
          </a:p>
          <a:p>
            <a:endParaRPr lang="pt-BR" sz="1400" dirty="0"/>
          </a:p>
          <a:p>
            <a:endParaRPr lang="pt-BR" sz="1400" dirty="0" smtClean="0"/>
          </a:p>
          <a:p>
            <a:endParaRPr lang="pt-BR" sz="1400" dirty="0"/>
          </a:p>
          <a:p>
            <a:r>
              <a:rPr lang="pt-BR" sz="1400" dirty="0" smtClean="0"/>
              <a:t> </a:t>
            </a:r>
          </a:p>
          <a:p>
            <a:endParaRPr lang="pt-BR" sz="1400" dirty="0"/>
          </a:p>
          <a:p>
            <a:endParaRPr lang="pt-BR" sz="1400" dirty="0"/>
          </a:p>
          <a:p>
            <a:endParaRPr lang="pt-BR" sz="1400" dirty="0" smtClean="0"/>
          </a:p>
          <a:p>
            <a:endParaRPr lang="pt-BR" sz="1400" dirty="0"/>
          </a:p>
        </p:txBody>
      </p:sp>
      <p:sp>
        <p:nvSpPr>
          <p:cNvPr id="22" name="Cruz 21"/>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uz 22"/>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26" name="Retângulo 2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Retângulo de cantos arredondados 26"/>
          <p:cNvSpPr/>
          <p:nvPr/>
        </p:nvSpPr>
        <p:spPr>
          <a:xfrm>
            <a:off x="285727" y="1481990"/>
            <a:ext cx="6023591" cy="4047074"/>
          </a:xfrm>
          <a:prstGeom prst="roundRect">
            <a:avLst>
              <a:gd name="adj" fmla="val 3579"/>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t"/>
          <a:lstStyle/>
          <a:p>
            <a:endParaRPr lang="pt-BR" sz="1200" dirty="0"/>
          </a:p>
        </p:txBody>
      </p:sp>
      <p:grpSp>
        <p:nvGrpSpPr>
          <p:cNvPr id="28" name="Grupo 27"/>
          <p:cNvGrpSpPr/>
          <p:nvPr/>
        </p:nvGrpSpPr>
        <p:grpSpPr>
          <a:xfrm rot="5400000">
            <a:off x="2559954" y="5321775"/>
            <a:ext cx="8028624" cy="450850"/>
            <a:chOff x="348266" y="6407663"/>
            <a:chExt cx="6063113" cy="548692"/>
          </a:xfrm>
        </p:grpSpPr>
        <p:sp>
          <p:nvSpPr>
            <p:cNvPr id="29" name="Retângulo de cantos arredondados 28"/>
            <p:cNvSpPr/>
            <p:nvPr/>
          </p:nvSpPr>
          <p:spPr>
            <a:xfrm>
              <a:off x="348266" y="6407663"/>
              <a:ext cx="6063113" cy="548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b="1" dirty="0" smtClean="0"/>
                <a:t>Exercícios</a:t>
              </a:r>
              <a:endParaRPr lang="pt-BR" b="1" dirty="0"/>
            </a:p>
          </p:txBody>
        </p:sp>
        <p:pic>
          <p:nvPicPr>
            <p:cNvPr id="36" name="Imagem 35"/>
            <p:cNvPicPr>
              <a:picLocks noChangeAspect="1"/>
            </p:cNvPicPr>
            <p:nvPr/>
          </p:nvPicPr>
          <p:blipFill>
            <a:blip r:embed="rId4"/>
            <a:stretch>
              <a:fillRect/>
            </a:stretch>
          </p:blipFill>
          <p:spPr>
            <a:xfrm>
              <a:off x="420276" y="6427862"/>
              <a:ext cx="848484" cy="513707"/>
            </a:xfrm>
            <a:prstGeom prst="rect">
              <a:avLst/>
            </a:prstGeom>
          </p:spPr>
        </p:pic>
      </p:grpSp>
      <p:grpSp>
        <p:nvGrpSpPr>
          <p:cNvPr id="2" name="Grupo 1"/>
          <p:cNvGrpSpPr/>
          <p:nvPr/>
        </p:nvGrpSpPr>
        <p:grpSpPr>
          <a:xfrm>
            <a:off x="285728" y="1072194"/>
            <a:ext cx="6023590" cy="432581"/>
            <a:chOff x="285728" y="1072194"/>
            <a:chExt cx="6023590" cy="432581"/>
          </a:xfrm>
        </p:grpSpPr>
        <p:sp>
          <p:nvSpPr>
            <p:cNvPr id="34" name="Retângulo de cantos arredondados 33"/>
            <p:cNvSpPr/>
            <p:nvPr/>
          </p:nvSpPr>
          <p:spPr>
            <a:xfrm>
              <a:off x="285728" y="1072194"/>
              <a:ext cx="6023590" cy="4325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smtClean="0"/>
                <a:t>Exercício(s)</a:t>
              </a:r>
              <a:endParaRPr lang="pt-BR" dirty="0"/>
            </a:p>
          </p:txBody>
        </p:sp>
        <p:pic>
          <p:nvPicPr>
            <p:cNvPr id="40" name="Picture 6" descr="Examination And Approval Management Svg - Approval Management Icon Png ,  Transparent Cartoon - Jing.f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56" y="1072194"/>
              <a:ext cx="535575" cy="409797"/>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pic>
        <p:nvPicPr>
          <p:cNvPr id="3" name="Imagem 2"/>
          <p:cNvPicPr>
            <a:picLocks noChangeAspect="1"/>
          </p:cNvPicPr>
          <p:nvPr/>
        </p:nvPicPr>
        <p:blipFill>
          <a:blip r:embed="rId6"/>
          <a:stretch>
            <a:fillRect/>
          </a:stretch>
        </p:blipFill>
        <p:spPr>
          <a:xfrm>
            <a:off x="364182" y="1599980"/>
            <a:ext cx="5877647" cy="3353020"/>
          </a:xfrm>
          <a:prstGeom prst="rect">
            <a:avLst/>
          </a:prstGeom>
        </p:spPr>
      </p:pic>
      <p:pic>
        <p:nvPicPr>
          <p:cNvPr id="4" name="Imagem 3"/>
          <p:cNvPicPr>
            <a:picLocks noChangeAspect="1"/>
          </p:cNvPicPr>
          <p:nvPr/>
        </p:nvPicPr>
        <p:blipFill>
          <a:blip r:embed="rId7"/>
          <a:stretch>
            <a:fillRect/>
          </a:stretch>
        </p:blipFill>
        <p:spPr>
          <a:xfrm>
            <a:off x="458281" y="6177136"/>
            <a:ext cx="4819650" cy="419100"/>
          </a:xfrm>
          <a:prstGeom prst="rect">
            <a:avLst/>
          </a:prstGeom>
        </p:spPr>
      </p:pic>
    </p:spTree>
    <p:extLst>
      <p:ext uri="{BB962C8B-B14F-4D97-AF65-F5344CB8AC3E}">
        <p14:creationId xmlns:p14="http://schemas.microsoft.com/office/powerpoint/2010/main" val="237491347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Resultado de imagem para java"/>
          <p:cNvPicPr>
            <a:picLocks noChangeAspect="1" noChangeArrowheads="1"/>
          </p:cNvPicPr>
          <p:nvPr/>
        </p:nvPicPr>
        <p:blipFill>
          <a:blip r:embed="rId3"/>
          <a:srcRect/>
          <a:stretch>
            <a:fillRect/>
          </a:stretch>
        </p:blipFill>
        <p:spPr bwMode="auto">
          <a:xfrm>
            <a:off x="4725144" y="7203488"/>
            <a:ext cx="1643074" cy="2286016"/>
          </a:xfrm>
          <a:prstGeom prst="rect">
            <a:avLst/>
          </a:prstGeom>
          <a:noFill/>
        </p:spPr>
      </p:pic>
      <p:sp>
        <p:nvSpPr>
          <p:cNvPr id="7" name="Título 1"/>
          <p:cNvSpPr txBox="1">
            <a:spLocks/>
          </p:cNvSpPr>
          <p:nvPr/>
        </p:nvSpPr>
        <p:spPr>
          <a:xfrm>
            <a:off x="428604" y="10239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sp>
        <p:nvSpPr>
          <p:cNvPr id="3" name="Cruz 2"/>
          <p:cNvSpPr/>
          <p:nvPr/>
        </p:nvSpPr>
        <p:spPr>
          <a:xfrm>
            <a:off x="4378214"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uz 10"/>
          <p:cNvSpPr/>
          <p:nvPr/>
        </p:nvSpPr>
        <p:spPr>
          <a:xfrm>
            <a:off x="3794740" y="7563528"/>
            <a:ext cx="504626" cy="504056"/>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8" y="95216"/>
            <a:ext cx="1285859" cy="92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Conector reto 17"/>
          <p:cNvCxnSpPr/>
          <p:nvPr/>
        </p:nvCxnSpPr>
        <p:spPr>
          <a:xfrm>
            <a:off x="3" y="1000561"/>
            <a:ext cx="685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2" descr="Resultado de imagem para java"/>
          <p:cNvPicPr>
            <a:picLocks noChangeAspect="1" noChangeArrowheads="1"/>
          </p:cNvPicPr>
          <p:nvPr/>
        </p:nvPicPr>
        <p:blipFill>
          <a:blip r:embed="rId3"/>
          <a:srcRect/>
          <a:stretch>
            <a:fillRect/>
          </a:stretch>
        </p:blipFill>
        <p:spPr bwMode="auto">
          <a:xfrm>
            <a:off x="6100217" y="177494"/>
            <a:ext cx="660016" cy="918283"/>
          </a:xfrm>
          <a:prstGeom prst="rect">
            <a:avLst/>
          </a:prstGeom>
          <a:noFill/>
        </p:spPr>
      </p:pic>
      <p:sp>
        <p:nvSpPr>
          <p:cNvPr id="20" name="Cruz 19"/>
          <p:cNvSpPr/>
          <p:nvPr/>
        </p:nvSpPr>
        <p:spPr>
          <a:xfrm>
            <a:off x="5799163"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ruz 21"/>
          <p:cNvSpPr/>
          <p:nvPr/>
        </p:nvSpPr>
        <p:spPr>
          <a:xfrm>
            <a:off x="5471875" y="248922"/>
            <a:ext cx="248776" cy="270211"/>
          </a:xfrm>
          <a:prstGeom prst="plus">
            <a:avLst>
              <a:gd name="adj" fmla="val 36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p:cNvSpPr/>
          <p:nvPr/>
        </p:nvSpPr>
        <p:spPr>
          <a:xfrm>
            <a:off x="3283136" y="7203488"/>
            <a:ext cx="708661" cy="1169551"/>
          </a:xfrm>
          <a:prstGeom prst="rect">
            <a:avLst/>
          </a:prstGeom>
        </p:spPr>
        <p:txBody>
          <a:bodyPr wrap="square">
            <a:spAutoFit/>
          </a:bodyPr>
          <a:lstStyle/>
          <a:p>
            <a:r>
              <a:rPr lang="pt-BR" sz="7000" b="1" dirty="0" smtClean="0"/>
              <a:t>&lt;</a:t>
            </a:r>
            <a:r>
              <a:rPr lang="pt-BR" sz="6000" b="1" dirty="0" smtClean="0"/>
              <a:t>       </a:t>
            </a:r>
            <a:endParaRPr lang="pt-BR" sz="6000" dirty="0"/>
          </a:p>
        </p:txBody>
      </p:sp>
      <p:sp>
        <p:nvSpPr>
          <p:cNvPr id="13" name="Retângulo 12"/>
          <p:cNvSpPr/>
          <p:nvPr/>
        </p:nvSpPr>
        <p:spPr>
          <a:xfrm>
            <a:off x="4789317" y="7203488"/>
            <a:ext cx="700228" cy="1169551"/>
          </a:xfrm>
          <a:prstGeom prst="rect">
            <a:avLst/>
          </a:prstGeom>
        </p:spPr>
        <p:txBody>
          <a:bodyPr wrap="square">
            <a:spAutoFit/>
          </a:bodyPr>
          <a:lstStyle/>
          <a:p>
            <a:r>
              <a:rPr lang="pt-BR" sz="7000" b="1" dirty="0" smtClean="0"/>
              <a:t>&gt;</a:t>
            </a:r>
            <a:r>
              <a:rPr lang="pt-BR" sz="6000" b="1" dirty="0" smtClean="0"/>
              <a:t>       </a:t>
            </a:r>
            <a:endParaRPr lang="pt-BR" sz="6000" dirty="0"/>
          </a:p>
        </p:txBody>
      </p:sp>
      <p:sp>
        <p:nvSpPr>
          <p:cNvPr id="15" name="Retângulo 14"/>
          <p:cNvSpPr/>
          <p:nvPr/>
        </p:nvSpPr>
        <p:spPr>
          <a:xfrm>
            <a:off x="5085184" y="-198916"/>
            <a:ext cx="661567" cy="1015663"/>
          </a:xfrm>
          <a:prstGeom prst="rect">
            <a:avLst/>
          </a:prstGeom>
        </p:spPr>
        <p:txBody>
          <a:bodyPr wrap="square">
            <a:spAutoFit/>
          </a:bodyPr>
          <a:lstStyle/>
          <a:p>
            <a:r>
              <a:rPr lang="pt-BR" sz="5000" b="1" dirty="0" smtClean="0"/>
              <a:t>&lt;</a:t>
            </a:r>
            <a:r>
              <a:rPr lang="pt-BR" sz="6000" b="1" dirty="0" smtClean="0"/>
              <a:t>       </a:t>
            </a:r>
            <a:endParaRPr lang="pt-BR" sz="6000" dirty="0"/>
          </a:p>
        </p:txBody>
      </p:sp>
      <p:sp>
        <p:nvSpPr>
          <p:cNvPr id="16" name="Retângulo 15"/>
          <p:cNvSpPr/>
          <p:nvPr/>
        </p:nvSpPr>
        <p:spPr>
          <a:xfrm>
            <a:off x="5940695" y="-198916"/>
            <a:ext cx="700228" cy="1015663"/>
          </a:xfrm>
          <a:prstGeom prst="rect">
            <a:avLst/>
          </a:prstGeom>
        </p:spPr>
        <p:txBody>
          <a:bodyPr wrap="square">
            <a:spAutoFit/>
          </a:bodyPr>
          <a:lstStyle/>
          <a:p>
            <a:r>
              <a:rPr lang="pt-BR" sz="5000" b="1" dirty="0" smtClean="0"/>
              <a:t>&gt;</a:t>
            </a:r>
            <a:r>
              <a:rPr lang="pt-BR" sz="6000" b="1" dirty="0" smtClean="0"/>
              <a:t>       </a:t>
            </a:r>
            <a:endParaRPr lang="pt-BR" sz="6000" dirty="0"/>
          </a:p>
        </p:txBody>
      </p:sp>
      <p:sp>
        <p:nvSpPr>
          <p:cNvPr id="27" name="Título 1"/>
          <p:cNvSpPr txBox="1">
            <a:spLocks/>
          </p:cNvSpPr>
          <p:nvPr/>
        </p:nvSpPr>
        <p:spPr>
          <a:xfrm>
            <a:off x="1571587" y="94653"/>
            <a:ext cx="3706344" cy="8803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200" b="1" dirty="0"/>
              <a:t>Gerenciamento de Projetos</a:t>
            </a:r>
          </a:p>
        </p:txBody>
      </p:sp>
      <p:sp>
        <p:nvSpPr>
          <p:cNvPr id="30" name="Retângulo 29"/>
          <p:cNvSpPr/>
          <p:nvPr/>
        </p:nvSpPr>
        <p:spPr>
          <a:xfrm>
            <a:off x="5029161" y="1121924"/>
            <a:ext cx="1720368" cy="492443"/>
          </a:xfrm>
          <a:prstGeom prst="rect">
            <a:avLst/>
          </a:prstGeom>
        </p:spPr>
        <p:txBody>
          <a:bodyPr wrap="square">
            <a:spAutoFit/>
          </a:bodyPr>
          <a:lstStyle/>
          <a:p>
            <a:r>
              <a:rPr lang="pt-BR" sz="1300" dirty="0" smtClean="0"/>
              <a:t>Baixe este projeto </a:t>
            </a:r>
          </a:p>
          <a:p>
            <a:r>
              <a:rPr lang="pt-BR" sz="1300" dirty="0" smtClean="0"/>
              <a:t>em Java no Github.</a:t>
            </a:r>
            <a:endParaRPr lang="pt-BR" sz="1300" dirty="0"/>
          </a:p>
        </p:txBody>
      </p:sp>
      <p:pic>
        <p:nvPicPr>
          <p:cNvPr id="29" name="Picture 2" descr="GitHub lança aplicativo oficial para Android e permite acesso antecipado -  TudoCelular.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991" t="5073" r="28638" b="3599"/>
          <a:stretch/>
        </p:blipFill>
        <p:spPr bwMode="auto">
          <a:xfrm>
            <a:off x="4795432" y="1208060"/>
            <a:ext cx="306017" cy="289911"/>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m 22"/>
          <p:cNvPicPr>
            <a:picLocks noChangeAspect="1"/>
          </p:cNvPicPr>
          <p:nvPr/>
        </p:nvPicPr>
        <p:blipFill rotWithShape="1">
          <a:blip r:embed="rId6"/>
          <a:srcRect b="1196"/>
          <a:stretch/>
        </p:blipFill>
        <p:spPr>
          <a:xfrm>
            <a:off x="555081" y="1568664"/>
            <a:ext cx="6042271" cy="5587126"/>
          </a:xfrm>
          <a:prstGeom prst="rect">
            <a:avLst/>
          </a:prstGeom>
        </p:spPr>
      </p:pic>
      <p:sp>
        <p:nvSpPr>
          <p:cNvPr id="24" name="Título 1"/>
          <p:cNvSpPr txBox="1">
            <a:spLocks/>
          </p:cNvSpPr>
          <p:nvPr/>
        </p:nvSpPr>
        <p:spPr>
          <a:xfrm>
            <a:off x="581004" y="1176310"/>
            <a:ext cx="6286544" cy="835824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pt-BR" sz="7200" b="1" dirty="0">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pt-BR" sz="7200" b="1" dirty="0">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pt-BR" sz="72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pt-BR" sz="7200" b="1" dirty="0">
              <a:latin typeface="+mj-lt"/>
              <a:ea typeface="+mj-ea"/>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r>
              <a:rPr kumimoji="0" lang="pt-BR" sz="7200" b="1" i="0" u="none" strike="noStrike" kern="1200" cap="none" spc="0" normalizeH="0" baseline="0" noProof="0" dirty="0" smtClean="0">
                <a:ln>
                  <a:noFill/>
                </a:ln>
                <a:solidFill>
                  <a:schemeClr val="tx1"/>
                </a:solidFill>
                <a:effectLst/>
                <a:uLnTx/>
                <a:uFillTx/>
                <a:latin typeface="+mj-lt"/>
                <a:ea typeface="+mj-ea"/>
                <a:cs typeface="+mj-cs"/>
              </a:rPr>
              <a:t>Fim</a:t>
            </a:r>
            <a:endParaRPr kumimoji="0" lang="pt-BR" sz="7200" b="1"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119636380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121137</TotalTime>
  <Words>8387</Words>
  <Application>Microsoft Office PowerPoint</Application>
  <PresentationFormat>Papel A4 (210 x 297 mm)</PresentationFormat>
  <Paragraphs>1684</Paragraphs>
  <Slides>91</Slides>
  <Notes>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91</vt:i4>
      </vt:variant>
    </vt:vector>
  </HeadingPairs>
  <TitlesOfParts>
    <vt:vector size="96" baseType="lpstr">
      <vt:lpstr>Arial</vt:lpstr>
      <vt:lpstr>Calibri</vt:lpstr>
      <vt:lpstr>inherit</vt:lpstr>
      <vt:lpstr>Poppins</vt:lpstr>
      <vt:lpstr>Tema do Office</vt:lpstr>
      <vt:lpstr>Apresentação do PowerPoint</vt:lpstr>
      <vt:lpstr>Apresentação do PowerPoint</vt:lpstr>
      <vt:lpstr>Apresentação do PowerPoint</vt:lpstr>
      <vt:lpstr>Apresentação do PowerPoint</vt:lpstr>
      <vt:lpstr>Livro/Vídeo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Java</dc:title>
  <dc:creator>Estoque</dc:creator>
  <cp:lastModifiedBy>germany</cp:lastModifiedBy>
  <cp:revision>1939</cp:revision>
  <dcterms:created xsi:type="dcterms:W3CDTF">2017-12-01T19:46:48Z</dcterms:created>
  <dcterms:modified xsi:type="dcterms:W3CDTF">2021-05-02T13:33:39Z</dcterms:modified>
</cp:coreProperties>
</file>